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1"/>
  </p:sldMasterIdLst>
  <p:notesMasterIdLst>
    <p:notesMasterId r:id="rId24"/>
  </p:notesMasterIdLst>
  <p:handoutMasterIdLst>
    <p:handoutMasterId r:id="rId25"/>
  </p:handoutMasterIdLst>
  <p:sldIdLst>
    <p:sldId id="256" r:id="rId2"/>
    <p:sldId id="299" r:id="rId3"/>
    <p:sldId id="324" r:id="rId4"/>
    <p:sldId id="316" r:id="rId5"/>
    <p:sldId id="309" r:id="rId6"/>
    <p:sldId id="325" r:id="rId7"/>
    <p:sldId id="326" r:id="rId8"/>
    <p:sldId id="308" r:id="rId9"/>
    <p:sldId id="310" r:id="rId10"/>
    <p:sldId id="311" r:id="rId11"/>
    <p:sldId id="313" r:id="rId12"/>
    <p:sldId id="327" r:id="rId13"/>
    <p:sldId id="317" r:id="rId14"/>
    <p:sldId id="318" r:id="rId15"/>
    <p:sldId id="319" r:id="rId16"/>
    <p:sldId id="320" r:id="rId17"/>
    <p:sldId id="321" r:id="rId18"/>
    <p:sldId id="328" r:id="rId19"/>
    <p:sldId id="286" r:id="rId20"/>
    <p:sldId id="258" r:id="rId21"/>
    <p:sldId id="301" r:id="rId22"/>
    <p:sldId id="323"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1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ley Thrasher" initials="MT" lastIdx="9" clrIdx="0">
    <p:extLst>
      <p:ext uri="{19B8F6BF-5375-455C-9EA6-DF929625EA0E}">
        <p15:presenceInfo xmlns:p15="http://schemas.microsoft.com/office/powerpoint/2012/main" userId="S-1-5-21-2670277017-1606584948-3883025002-6117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CC0000"/>
    <a:srgbClr val="8E0000"/>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17" autoAdjust="0"/>
    <p:restoredTop sz="86468" autoAdjust="0"/>
  </p:normalViewPr>
  <p:slideViewPr>
    <p:cSldViewPr snapToGrid="0" snapToObjects="1">
      <p:cViewPr varScale="1">
        <p:scale>
          <a:sx n="69" d="100"/>
          <a:sy n="69" d="100"/>
        </p:scale>
        <p:origin x="235" y="67"/>
      </p:cViewPr>
      <p:guideLst>
        <p:guide orient="horz" pos="2136"/>
        <p:guide pos="312"/>
      </p:guideLst>
    </p:cSldViewPr>
  </p:slideViewPr>
  <p:outlineViewPr>
    <p:cViewPr>
      <p:scale>
        <a:sx n="33" d="100"/>
        <a:sy n="33" d="100"/>
      </p:scale>
      <p:origin x="0" y="-49637"/>
    </p:cViewPr>
  </p:outlineViewPr>
  <p:notesTextViewPr>
    <p:cViewPr>
      <p:scale>
        <a:sx n="3" d="2"/>
        <a:sy n="3" d="2"/>
      </p:scale>
      <p:origin x="0" y="0"/>
    </p:cViewPr>
  </p:notesTextViewPr>
  <p:sorterViewPr>
    <p:cViewPr>
      <p:scale>
        <a:sx n="62" d="100"/>
        <a:sy n="62" d="100"/>
      </p:scale>
      <p:origin x="0" y="-2659"/>
    </p:cViewPr>
  </p:sorterViewPr>
  <p:notesViewPr>
    <p:cSldViewPr snapToGrid="0" snapToObjects="1">
      <p:cViewPr varScale="1">
        <p:scale>
          <a:sx n="60" d="100"/>
          <a:sy n="60" d="100"/>
        </p:scale>
        <p:origin x="1526"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1CCEE03-2353-4BD4-A9B3-C7E111DCDF83}" type="datetimeFigureOut">
              <a:rPr lang="en-US" smtClean="0"/>
              <a:t>5/5/2017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428341F-71AC-4B92-B5C4-5B1DC3A90967}" type="slidenum">
              <a:rPr lang="en-US" smtClean="0"/>
              <a:t>‹#›</a:t>
            </a:fld>
            <a:endParaRPr lang="en-US"/>
          </a:p>
        </p:txBody>
      </p:sp>
    </p:spTree>
    <p:extLst>
      <p:ext uri="{BB962C8B-B14F-4D97-AF65-F5344CB8AC3E}">
        <p14:creationId xmlns:p14="http://schemas.microsoft.com/office/powerpoint/2010/main" val="2293342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EA101D3-62F4-460D-8410-4492FD236F3E}" type="datetimeFigureOut">
              <a:rPr lang="en-US" smtClean="0"/>
              <a:t>5/5/2017</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E42D18D-F7AC-4FE5-BA7F-F030D3BDA5D3}" type="slidenum">
              <a:rPr lang="en-US" smtClean="0"/>
              <a:t>‹#›</a:t>
            </a:fld>
            <a:endParaRPr lang="en-US" dirty="0"/>
          </a:p>
        </p:txBody>
      </p:sp>
    </p:spTree>
    <p:extLst>
      <p:ext uri="{BB962C8B-B14F-4D97-AF65-F5344CB8AC3E}">
        <p14:creationId xmlns:p14="http://schemas.microsoft.com/office/powerpoint/2010/main" val="1081031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TO FACILITATOR: This module is designed to teach IACUC members how to understand and manage departures from the Guide. It can be used with small groups or large group; ideally, learners have already completed basic modules (AALAS or CITI) regarding IACUC function. Split learners into group using tables or by counting off numbers. Tools needed include: flip chart paper, markers, colored cards for </a:t>
            </a:r>
            <a:r>
              <a:rPr lang="en-US" baseline="0" dirty="0" err="1" smtClean="0"/>
              <a:t>pollinging</a:t>
            </a:r>
            <a:r>
              <a:rPr lang="en-US" baseline="0" dirty="0" smtClean="0"/>
              <a:t> (three colors), the Guide, the Notice NOT-OD-12-148 and the departures flowchart. Links to each of the handout materials are located on the “Resources” slide. This presentation is designed to be modified to meet your needs – please feel free to make changes relevant to YOUR team. </a:t>
            </a:r>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1</a:t>
            </a:fld>
            <a:endParaRPr lang="en-US" dirty="0"/>
          </a:p>
        </p:txBody>
      </p:sp>
    </p:spTree>
    <p:extLst>
      <p:ext uri="{BB962C8B-B14F-4D97-AF65-F5344CB8AC3E}">
        <p14:creationId xmlns:p14="http://schemas.microsoft.com/office/powerpoint/2010/main" val="3001420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r>
              <a:rPr lang="en-US" baseline="0" dirty="0" smtClean="0"/>
              <a:t> TO FACILITATOR: The purpose of this slide is to consolidate three critical terms introduced in the activity – compare and contrast the three critical terms with technical and practical meanings. It will be critical that learners understand the difference between these three terms. </a:t>
            </a:r>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12</a:t>
            </a:fld>
            <a:endParaRPr lang="en-US" dirty="0"/>
          </a:p>
        </p:txBody>
      </p:sp>
    </p:spTree>
    <p:extLst>
      <p:ext uri="{BB962C8B-B14F-4D97-AF65-F5344CB8AC3E}">
        <p14:creationId xmlns:p14="http://schemas.microsoft.com/office/powerpoint/2010/main" val="1199272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NOTES TO FACILITATOR: </a:t>
            </a:r>
            <a:r>
              <a:rPr lang="en-US" baseline="0" dirty="0" smtClean="0"/>
              <a:t>The purpose of this slide is to review two other terms necessary to navigate through the flowchart tool. </a:t>
            </a:r>
            <a:endParaRPr lang="en-US" dirty="0" smtClean="0"/>
          </a:p>
          <a:p>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13</a:t>
            </a:fld>
            <a:endParaRPr lang="en-US" dirty="0"/>
          </a:p>
        </p:txBody>
      </p:sp>
    </p:spTree>
    <p:extLst>
      <p:ext uri="{BB962C8B-B14F-4D97-AF65-F5344CB8AC3E}">
        <p14:creationId xmlns:p14="http://schemas.microsoft.com/office/powerpoint/2010/main" val="3625398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TO FACILITATOR:</a:t>
            </a:r>
            <a:r>
              <a:rPr lang="en-US" baseline="0" dirty="0" smtClean="0"/>
              <a:t> Briefly introduce the tool. The next slide will go into further detail. Talk to learners about why this tool was developed – after much confusion, OLAW designed this to help us comply with the policy. </a:t>
            </a:r>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15</a:t>
            </a:fld>
            <a:endParaRPr lang="en-US" dirty="0"/>
          </a:p>
        </p:txBody>
      </p:sp>
    </p:spTree>
    <p:extLst>
      <p:ext uri="{BB962C8B-B14F-4D97-AF65-F5344CB8AC3E}">
        <p14:creationId xmlns:p14="http://schemas.microsoft.com/office/powerpoint/2010/main" val="1082687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TO FACILITATOR: Walk through the sections</a:t>
            </a:r>
            <a:r>
              <a:rPr lang="en-US" baseline="0" dirty="0" smtClean="0"/>
              <a:t> of the tool. This slide animates. </a:t>
            </a:r>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16</a:t>
            </a:fld>
            <a:endParaRPr lang="en-US" dirty="0"/>
          </a:p>
        </p:txBody>
      </p:sp>
    </p:spTree>
    <p:extLst>
      <p:ext uri="{BB962C8B-B14F-4D97-AF65-F5344CB8AC3E}">
        <p14:creationId xmlns:p14="http://schemas.microsoft.com/office/powerpoint/2010/main" val="365880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TO FACILITATOR: Ask</a:t>
            </a:r>
            <a:r>
              <a:rPr lang="en-US" baseline="0" dirty="0" smtClean="0"/>
              <a:t> learners to read the scenario and determine the standard, whether it’s a departure, categorize the departure and consider mitigating influences to arrive at a final conclusion about reporting. Reference the Guide, p. 70, for the standard. </a:t>
            </a:r>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17</a:t>
            </a:fld>
            <a:endParaRPr lang="en-US" dirty="0"/>
          </a:p>
        </p:txBody>
      </p:sp>
    </p:spTree>
    <p:extLst>
      <p:ext uri="{BB962C8B-B14F-4D97-AF65-F5344CB8AC3E}">
        <p14:creationId xmlns:p14="http://schemas.microsoft.com/office/powerpoint/2010/main" val="4112972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18</a:t>
            </a:fld>
            <a:endParaRPr lang="en-US" dirty="0"/>
          </a:p>
        </p:txBody>
      </p:sp>
    </p:spTree>
    <p:extLst>
      <p:ext uri="{BB962C8B-B14F-4D97-AF65-F5344CB8AC3E}">
        <p14:creationId xmlns:p14="http://schemas.microsoft.com/office/powerpoint/2010/main" val="3543152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19</a:t>
            </a:fld>
            <a:endParaRPr lang="en-US" dirty="0"/>
          </a:p>
        </p:txBody>
      </p:sp>
    </p:spTree>
    <p:extLst>
      <p:ext uri="{BB962C8B-B14F-4D97-AF65-F5344CB8AC3E}">
        <p14:creationId xmlns:p14="http://schemas.microsoft.com/office/powerpoint/2010/main" val="598260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False</a:t>
            </a:r>
          </a:p>
          <a:p>
            <a:pPr marL="228600" indent="-228600">
              <a:buAutoNum type="arabicPeriod"/>
            </a:pPr>
            <a:r>
              <a:rPr lang="en-US" dirty="0" smtClean="0"/>
              <a:t>Must – C;</a:t>
            </a:r>
            <a:r>
              <a:rPr lang="en-US" baseline="0" dirty="0" smtClean="0"/>
              <a:t> Should – A; May – B </a:t>
            </a:r>
          </a:p>
          <a:p>
            <a:pPr marL="228600" indent="-228600">
              <a:buAutoNum type="arabicPeriod"/>
            </a:pPr>
            <a:r>
              <a:rPr lang="en-US" baseline="0" dirty="0" smtClean="0"/>
              <a:t>Answers may vary; you’ll need to walk through and assess the interpretation.  Question 3 is our higher order consciousness question</a:t>
            </a:r>
          </a:p>
          <a:p>
            <a:pPr marL="228600" indent="-228600">
              <a:buAutoNum type="arabicPeriod"/>
            </a:pPr>
            <a:endParaRPr lang="en-US" dirty="0" smtClean="0"/>
          </a:p>
        </p:txBody>
      </p:sp>
      <p:sp>
        <p:nvSpPr>
          <p:cNvPr id="4" name="Slide Number Placeholder 3"/>
          <p:cNvSpPr>
            <a:spLocks noGrp="1"/>
          </p:cNvSpPr>
          <p:nvPr>
            <p:ph type="sldNum" sz="quarter" idx="10"/>
          </p:nvPr>
        </p:nvSpPr>
        <p:spPr/>
        <p:txBody>
          <a:bodyPr/>
          <a:lstStyle/>
          <a:p>
            <a:fld id="{EE42D18D-F7AC-4FE5-BA7F-F030D3BDA5D3}" type="slidenum">
              <a:rPr lang="en-US" smtClean="0"/>
              <a:t>20</a:t>
            </a:fld>
            <a:endParaRPr lang="en-US" dirty="0"/>
          </a:p>
        </p:txBody>
      </p:sp>
    </p:spTree>
    <p:extLst>
      <p:ext uri="{BB962C8B-B14F-4D97-AF65-F5344CB8AC3E}">
        <p14:creationId xmlns:p14="http://schemas.microsoft.com/office/powerpoint/2010/main" val="3160245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 It is a</a:t>
            </a:r>
            <a:r>
              <a:rPr lang="en-US" baseline="0" dirty="0" smtClean="0"/>
              <a:t> departure because it’s 24 hours of darkness and no observations. Include in the semi-annual report to the IO.</a:t>
            </a:r>
          </a:p>
          <a:p>
            <a:endParaRPr lang="en-US" baseline="0" dirty="0" smtClean="0"/>
          </a:p>
        </p:txBody>
      </p:sp>
      <p:sp>
        <p:nvSpPr>
          <p:cNvPr id="4" name="Slide Number Placeholder 3"/>
          <p:cNvSpPr>
            <a:spLocks noGrp="1"/>
          </p:cNvSpPr>
          <p:nvPr>
            <p:ph type="sldNum" sz="quarter" idx="10"/>
          </p:nvPr>
        </p:nvSpPr>
        <p:spPr/>
        <p:txBody>
          <a:bodyPr/>
          <a:lstStyle/>
          <a:p>
            <a:fld id="{EE42D18D-F7AC-4FE5-BA7F-F030D3BDA5D3}" type="slidenum">
              <a:rPr lang="en-US" smtClean="0"/>
              <a:t>21</a:t>
            </a:fld>
            <a:endParaRPr lang="en-US" dirty="0"/>
          </a:p>
        </p:txBody>
      </p:sp>
    </p:spTree>
    <p:extLst>
      <p:ext uri="{BB962C8B-B14F-4D97-AF65-F5344CB8AC3E}">
        <p14:creationId xmlns:p14="http://schemas.microsoft.com/office/powerpoint/2010/main" val="3378579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E42D18D-F7AC-4FE5-BA7F-F030D3BDA5D3}" type="slidenum">
              <a:rPr lang="en-US" smtClean="0"/>
              <a:t>22</a:t>
            </a:fld>
            <a:endParaRPr lang="en-US" dirty="0"/>
          </a:p>
        </p:txBody>
      </p:sp>
    </p:spTree>
    <p:extLst>
      <p:ext uri="{BB962C8B-B14F-4D97-AF65-F5344CB8AC3E}">
        <p14:creationId xmlns:p14="http://schemas.microsoft.com/office/powerpoint/2010/main" val="196217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Goal: Understand departures (according to The Guide) Know what it is</a:t>
            </a:r>
            <a:endParaRPr lang="en-US" dirty="0" smtClean="0"/>
          </a:p>
          <a:p>
            <a:r>
              <a:rPr lang="en-US" b="1" dirty="0" smtClean="0"/>
              <a:t>Define a departure from The Guide</a:t>
            </a:r>
            <a:endParaRPr lang="en-US" dirty="0" smtClean="0"/>
          </a:p>
          <a:p>
            <a:r>
              <a:rPr lang="en-US" b="1" dirty="0" smtClean="0"/>
              <a:t>Identify a departure </a:t>
            </a:r>
            <a:endParaRPr lang="en-US" dirty="0" smtClean="0"/>
          </a:p>
          <a:p>
            <a:r>
              <a:rPr lang="en-US" b="1" dirty="0" smtClean="0"/>
              <a:t/>
            </a:r>
            <a:br>
              <a:rPr lang="en-US" b="1" dirty="0" smtClean="0"/>
            </a:br>
            <a:r>
              <a:rPr lang="en-US" b="1" dirty="0" smtClean="0"/>
              <a:t>Goal: Manage departures to ensure compliance</a:t>
            </a:r>
            <a:endParaRPr lang="en-US" dirty="0" smtClean="0"/>
          </a:p>
          <a:p>
            <a:r>
              <a:rPr lang="en-US" b="1" dirty="0" smtClean="0"/>
              <a:t>Apply tool(s) to manage departures</a:t>
            </a:r>
            <a:endParaRPr lang="en-US" dirty="0" smtClean="0"/>
          </a:p>
          <a:p>
            <a:r>
              <a:rPr lang="en-US" sz="1200" b="1" dirty="0" smtClean="0">
                <a:solidFill>
                  <a:srgbClr val="FF0000"/>
                </a:solidFill>
              </a:rPr>
              <a:t>Determine reporting requirements</a:t>
            </a:r>
            <a:r>
              <a:rPr lang="en-US" sz="1200" b="1" baseline="0" dirty="0" smtClean="0">
                <a:solidFill>
                  <a:srgbClr val="FF0000"/>
                </a:solidFill>
              </a:rPr>
              <a:t> of the Institution as recommended by the IACUC</a:t>
            </a:r>
            <a:endParaRPr lang="en-US" sz="1200" dirty="0" smtClean="0">
              <a:solidFill>
                <a:srgbClr val="FF0000"/>
              </a:solidFill>
            </a:endParaRPr>
          </a:p>
        </p:txBody>
      </p:sp>
      <p:sp>
        <p:nvSpPr>
          <p:cNvPr id="4" name="Slide Number Placeholder 3"/>
          <p:cNvSpPr>
            <a:spLocks noGrp="1"/>
          </p:cNvSpPr>
          <p:nvPr>
            <p:ph type="sldNum" sz="quarter" idx="10"/>
          </p:nvPr>
        </p:nvSpPr>
        <p:spPr/>
        <p:txBody>
          <a:bodyPr/>
          <a:lstStyle/>
          <a:p>
            <a:fld id="{EE42D18D-F7AC-4FE5-BA7F-F030D3BDA5D3}" type="slidenum">
              <a:rPr lang="en-US" smtClean="0"/>
              <a:t>2</a:t>
            </a:fld>
            <a:endParaRPr lang="en-US" dirty="0"/>
          </a:p>
        </p:txBody>
      </p:sp>
    </p:spTree>
    <p:extLst>
      <p:ext uri="{BB962C8B-B14F-4D97-AF65-F5344CB8AC3E}">
        <p14:creationId xmlns:p14="http://schemas.microsoft.com/office/powerpoint/2010/main" val="3815901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Goal: Understand departures (according to The Guide) Know what it is</a:t>
            </a:r>
            <a:endParaRPr lang="en-US" dirty="0" smtClean="0"/>
          </a:p>
          <a:p>
            <a:r>
              <a:rPr lang="en-US" b="1" dirty="0" smtClean="0"/>
              <a:t>Define a departure from the provision of The Guide</a:t>
            </a:r>
            <a:endParaRPr lang="en-US" dirty="0" smtClean="0"/>
          </a:p>
          <a:p>
            <a:r>
              <a:rPr lang="en-US" b="1" dirty="0" smtClean="0"/>
              <a:t>Identify a departure </a:t>
            </a:r>
            <a:endParaRPr lang="en-US" dirty="0" smtClean="0"/>
          </a:p>
          <a:p>
            <a:r>
              <a:rPr lang="en-US" b="1" dirty="0" smtClean="0"/>
              <a:t/>
            </a:r>
            <a:br>
              <a:rPr lang="en-US" b="1" dirty="0" smtClean="0"/>
            </a:br>
            <a:r>
              <a:rPr lang="en-US" b="1" dirty="0" smtClean="0"/>
              <a:t>Goal: Manage departures to ensure compliance</a:t>
            </a:r>
            <a:endParaRPr lang="en-US" dirty="0" smtClean="0"/>
          </a:p>
          <a:p>
            <a:r>
              <a:rPr lang="en-US" b="1" dirty="0" smtClean="0"/>
              <a:t>Apply tool(s) to manage departures</a:t>
            </a:r>
            <a:endParaRPr lang="en-US" dirty="0" smtClean="0"/>
          </a:p>
          <a:p>
            <a:r>
              <a:rPr lang="en-US" sz="1200" b="1" dirty="0" smtClean="0">
                <a:solidFill>
                  <a:srgbClr val="FF0000"/>
                </a:solidFill>
              </a:rPr>
              <a:t>Determine reporting requirements</a:t>
            </a:r>
            <a:r>
              <a:rPr lang="en-US" sz="1200" b="1" baseline="0" dirty="0" smtClean="0">
                <a:solidFill>
                  <a:srgbClr val="FF0000"/>
                </a:solidFill>
              </a:rPr>
              <a:t> of the Institution as recommended by the IACUC</a:t>
            </a:r>
            <a:endParaRPr lang="en-US" sz="1200" dirty="0" smtClean="0">
              <a:solidFill>
                <a:srgbClr val="FF0000"/>
              </a:solidFill>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3</a:t>
            </a:fld>
            <a:endParaRPr lang="en-US" dirty="0"/>
          </a:p>
        </p:txBody>
      </p:sp>
    </p:spTree>
    <p:extLst>
      <p:ext uri="{BB962C8B-B14F-4D97-AF65-F5344CB8AC3E}">
        <p14:creationId xmlns:p14="http://schemas.microsoft.com/office/powerpoint/2010/main" val="3084799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to Facilitator: Departures</a:t>
            </a:r>
            <a:r>
              <a:rPr lang="en-US" baseline="0" dirty="0" smtClean="0"/>
              <a:t> can have consequences, including an impact (positive or negative) on animal welfare. Be sure to stress this after the activity. </a:t>
            </a:r>
            <a:endParaRPr lang="en-US" dirty="0"/>
          </a:p>
        </p:txBody>
      </p:sp>
      <p:sp>
        <p:nvSpPr>
          <p:cNvPr id="4" name="Slide Number Placeholder 3"/>
          <p:cNvSpPr>
            <a:spLocks noGrp="1"/>
          </p:cNvSpPr>
          <p:nvPr>
            <p:ph type="sldNum" sz="quarter" idx="10"/>
          </p:nvPr>
        </p:nvSpPr>
        <p:spPr/>
        <p:txBody>
          <a:bodyPr/>
          <a:lstStyle/>
          <a:p>
            <a:fld id="{EE42D18D-F7AC-4FE5-BA7F-F030D3BDA5D3}" type="slidenum">
              <a:rPr lang="en-US" smtClean="0"/>
              <a:t>5</a:t>
            </a:fld>
            <a:endParaRPr lang="en-US" dirty="0"/>
          </a:p>
        </p:txBody>
      </p:sp>
    </p:spTree>
    <p:extLst>
      <p:ext uri="{BB962C8B-B14F-4D97-AF65-F5344CB8AC3E}">
        <p14:creationId xmlns:p14="http://schemas.microsoft.com/office/powerpoint/2010/main" val="1332450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TO THE FACILITATOR: Given</a:t>
            </a:r>
            <a:r>
              <a:rPr lang="en-US" baseline="0" dirty="0" smtClean="0"/>
              <a:t> time, you may modify this activity to ask groups of learners to develop their own examples of a departure. This would be a great discussion exercise where flip charts and sharing could be used. </a:t>
            </a:r>
            <a:endParaRPr lang="en-US" dirty="0" smtClean="0">
              <a:solidFill>
                <a:schemeClr val="bg1"/>
              </a:solidFill>
            </a:endParaRPr>
          </a:p>
        </p:txBody>
      </p:sp>
      <p:sp>
        <p:nvSpPr>
          <p:cNvPr id="4" name="Slide Number Placeholder 3"/>
          <p:cNvSpPr>
            <a:spLocks noGrp="1"/>
          </p:cNvSpPr>
          <p:nvPr>
            <p:ph type="sldNum" sz="quarter" idx="10"/>
          </p:nvPr>
        </p:nvSpPr>
        <p:spPr/>
        <p:txBody>
          <a:bodyPr/>
          <a:lstStyle/>
          <a:p>
            <a:fld id="{EE42D18D-F7AC-4FE5-BA7F-F030D3BDA5D3}" type="slidenum">
              <a:rPr lang="en-US" smtClean="0"/>
              <a:t>7</a:t>
            </a:fld>
            <a:endParaRPr lang="en-US" dirty="0"/>
          </a:p>
        </p:txBody>
      </p:sp>
    </p:spTree>
    <p:extLst>
      <p:ext uri="{BB962C8B-B14F-4D97-AF65-F5344CB8AC3E}">
        <p14:creationId xmlns:p14="http://schemas.microsoft.com/office/powerpoint/2010/main" val="4058885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TO FACILITATOR: The point to this following exercise is</a:t>
            </a:r>
            <a:r>
              <a:rPr lang="en-US" baseline="0" dirty="0" smtClean="0"/>
              <a:t> to demonstrate the criticality of identifying standards in the Guide before consideration of the presence or absence of a departure, the significance of a departure or the disposition of a departure. Key terms are deliberately introduced prior to defining them. Learners may or may not get these answers correct. Facilitators may choose to use a quote from the Guide, or send the learners to the Guide to locate a specific standard (e.g. illumination, housing, etc.). </a:t>
            </a:r>
          </a:p>
          <a:p>
            <a:endParaRPr lang="en-US" baseline="0" dirty="0" smtClean="0"/>
          </a:p>
          <a:p>
            <a:r>
              <a:rPr lang="en-US" baseline="0" dirty="0" smtClean="0"/>
              <a:t>The yellow flag icon indicates to the learner a specific place in reference materials where they can go to follow along. Point this icon out while addressing this slide. </a:t>
            </a:r>
          </a:p>
        </p:txBody>
      </p:sp>
      <p:sp>
        <p:nvSpPr>
          <p:cNvPr id="4" name="Slide Number Placeholder 3"/>
          <p:cNvSpPr>
            <a:spLocks noGrp="1"/>
          </p:cNvSpPr>
          <p:nvPr>
            <p:ph type="sldNum" sz="quarter" idx="10"/>
          </p:nvPr>
        </p:nvSpPr>
        <p:spPr/>
        <p:txBody>
          <a:bodyPr/>
          <a:lstStyle/>
          <a:p>
            <a:fld id="{EE42D18D-F7AC-4FE5-BA7F-F030D3BDA5D3}" type="slidenum">
              <a:rPr lang="en-US" smtClean="0"/>
              <a:t>8</a:t>
            </a:fld>
            <a:endParaRPr lang="en-US" dirty="0"/>
          </a:p>
        </p:txBody>
      </p:sp>
    </p:spTree>
    <p:extLst>
      <p:ext uri="{BB962C8B-B14F-4D97-AF65-F5344CB8AC3E}">
        <p14:creationId xmlns:p14="http://schemas.microsoft.com/office/powerpoint/2010/main" val="1345031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 SHOULD</a:t>
            </a:r>
          </a:p>
        </p:txBody>
      </p:sp>
      <p:sp>
        <p:nvSpPr>
          <p:cNvPr id="4" name="Slide Number Placeholder 3"/>
          <p:cNvSpPr>
            <a:spLocks noGrp="1"/>
          </p:cNvSpPr>
          <p:nvPr>
            <p:ph type="sldNum" sz="quarter" idx="10"/>
          </p:nvPr>
        </p:nvSpPr>
        <p:spPr/>
        <p:txBody>
          <a:bodyPr/>
          <a:lstStyle/>
          <a:p>
            <a:fld id="{EE42D18D-F7AC-4FE5-BA7F-F030D3BDA5D3}" type="slidenum">
              <a:rPr lang="en-US" smtClean="0"/>
              <a:t>9</a:t>
            </a:fld>
            <a:endParaRPr lang="en-US" dirty="0"/>
          </a:p>
        </p:txBody>
      </p:sp>
    </p:spTree>
    <p:extLst>
      <p:ext uri="{BB962C8B-B14F-4D97-AF65-F5344CB8AC3E}">
        <p14:creationId xmlns:p14="http://schemas.microsoft.com/office/powerpoint/2010/main" val="1176507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 </a:t>
            </a:r>
            <a:r>
              <a:rPr lang="en-US" baseline="0" dirty="0" smtClean="0"/>
              <a:t>MUST</a:t>
            </a:r>
          </a:p>
        </p:txBody>
      </p:sp>
      <p:sp>
        <p:nvSpPr>
          <p:cNvPr id="4" name="Slide Number Placeholder 3"/>
          <p:cNvSpPr>
            <a:spLocks noGrp="1"/>
          </p:cNvSpPr>
          <p:nvPr>
            <p:ph type="sldNum" sz="quarter" idx="10"/>
          </p:nvPr>
        </p:nvSpPr>
        <p:spPr/>
        <p:txBody>
          <a:bodyPr/>
          <a:lstStyle/>
          <a:p>
            <a:fld id="{EE42D18D-F7AC-4FE5-BA7F-F030D3BDA5D3}" type="slidenum">
              <a:rPr lang="en-US" smtClean="0"/>
              <a:t>10</a:t>
            </a:fld>
            <a:endParaRPr lang="en-US" dirty="0"/>
          </a:p>
        </p:txBody>
      </p:sp>
    </p:spTree>
    <p:extLst>
      <p:ext uri="{BB962C8B-B14F-4D97-AF65-F5344CB8AC3E}">
        <p14:creationId xmlns:p14="http://schemas.microsoft.com/office/powerpoint/2010/main" val="3354241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a:t>
            </a:r>
            <a:r>
              <a:rPr lang="en-US" baseline="0" dirty="0" smtClean="0"/>
              <a:t> MAY</a:t>
            </a:r>
          </a:p>
        </p:txBody>
      </p:sp>
      <p:sp>
        <p:nvSpPr>
          <p:cNvPr id="4" name="Slide Number Placeholder 3"/>
          <p:cNvSpPr>
            <a:spLocks noGrp="1"/>
          </p:cNvSpPr>
          <p:nvPr>
            <p:ph type="sldNum" sz="quarter" idx="10"/>
          </p:nvPr>
        </p:nvSpPr>
        <p:spPr/>
        <p:txBody>
          <a:bodyPr/>
          <a:lstStyle/>
          <a:p>
            <a:fld id="{EE42D18D-F7AC-4FE5-BA7F-F030D3BDA5D3}" type="slidenum">
              <a:rPr lang="en-US" smtClean="0"/>
              <a:t>11</a:t>
            </a:fld>
            <a:endParaRPr lang="en-US" dirty="0"/>
          </a:p>
        </p:txBody>
      </p:sp>
    </p:spTree>
    <p:extLst>
      <p:ext uri="{BB962C8B-B14F-4D97-AF65-F5344CB8AC3E}">
        <p14:creationId xmlns:p14="http://schemas.microsoft.com/office/powerpoint/2010/main" val="885074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80AF44-0932-5A4A-AD8B-B59E4CAEB575}" type="slidenum">
              <a:rPr lang="en-US" smtClean="0"/>
              <a:t>‹#›</a:t>
            </a:fld>
            <a:endParaRPr lang="en-US" dirty="0"/>
          </a:p>
        </p:txBody>
      </p:sp>
    </p:spTree>
    <p:extLst>
      <p:ext uri="{BB962C8B-B14F-4D97-AF65-F5344CB8AC3E}">
        <p14:creationId xmlns:p14="http://schemas.microsoft.com/office/powerpoint/2010/main" val="3781059679"/>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CBED09-8FF8-9D44-9F15-9D3294696A95}"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80AF44-0932-5A4A-AD8B-B59E4CAEB575}" type="slidenum">
              <a:rPr lang="en-US" smtClean="0"/>
              <a:pPr/>
              <a:t>‹#›</a:t>
            </a:fld>
            <a:endParaRPr lang="en-US" dirty="0"/>
          </a:p>
        </p:txBody>
      </p:sp>
    </p:spTree>
    <p:extLst>
      <p:ext uri="{BB962C8B-B14F-4D97-AF65-F5344CB8AC3E}">
        <p14:creationId xmlns:p14="http://schemas.microsoft.com/office/powerpoint/2010/main" val="19927711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CBED09-8FF8-9D44-9F15-9D3294696A95}"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80AF44-0932-5A4A-AD8B-B59E4CAEB575}" type="slidenum">
              <a:rPr lang="en-US" smtClean="0"/>
              <a:pPr/>
              <a:t>‹#›</a:t>
            </a:fld>
            <a:endParaRPr lang="en-US" dirty="0"/>
          </a:p>
        </p:txBody>
      </p:sp>
    </p:spTree>
    <p:extLst>
      <p:ext uri="{BB962C8B-B14F-4D97-AF65-F5344CB8AC3E}">
        <p14:creationId xmlns:p14="http://schemas.microsoft.com/office/powerpoint/2010/main" val="24064114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80AF44-0932-5A4A-AD8B-B59E4CAEB575}" type="slidenum">
              <a:rPr lang="en-US" smtClean="0"/>
              <a:t>‹#›</a:t>
            </a:fld>
            <a:endParaRPr lang="en-US" dirty="0"/>
          </a:p>
        </p:txBody>
      </p:sp>
    </p:spTree>
    <p:extLst>
      <p:ext uri="{BB962C8B-B14F-4D97-AF65-F5344CB8AC3E}">
        <p14:creationId xmlns:p14="http://schemas.microsoft.com/office/powerpoint/2010/main" val="257696510"/>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80AF44-0932-5A4A-AD8B-B59E4CAEB575}" type="slidenum">
              <a:rPr lang="en-US" smtClean="0"/>
              <a:t>‹#›</a:t>
            </a:fld>
            <a:endParaRPr lang="en-US" dirty="0"/>
          </a:p>
        </p:txBody>
      </p:sp>
    </p:spTree>
    <p:extLst>
      <p:ext uri="{BB962C8B-B14F-4D97-AF65-F5344CB8AC3E}">
        <p14:creationId xmlns:p14="http://schemas.microsoft.com/office/powerpoint/2010/main" val="1763503972"/>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80AF44-0932-5A4A-AD8B-B59E4CAEB575}" type="slidenum">
              <a:rPr lang="en-US" smtClean="0"/>
              <a:t>‹#›</a:t>
            </a:fld>
            <a:endParaRPr lang="en-US" dirty="0"/>
          </a:p>
        </p:txBody>
      </p:sp>
    </p:spTree>
    <p:extLst>
      <p:ext uri="{BB962C8B-B14F-4D97-AF65-F5344CB8AC3E}">
        <p14:creationId xmlns:p14="http://schemas.microsoft.com/office/powerpoint/2010/main" val="2873637496"/>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15444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15444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880AF44-0932-5A4A-AD8B-B59E4CAEB575}" type="slidenum">
              <a:rPr lang="en-US" smtClean="0"/>
              <a:t>‹#›</a:t>
            </a:fld>
            <a:endParaRPr lang="en-US" dirty="0"/>
          </a:p>
        </p:txBody>
      </p:sp>
      <p:sp>
        <p:nvSpPr>
          <p:cNvPr id="11" name="Content Placeholder 10"/>
          <p:cNvSpPr>
            <a:spLocks noGrp="1"/>
          </p:cNvSpPr>
          <p:nvPr>
            <p:ph sz="quarter" idx="13"/>
          </p:nvPr>
        </p:nvSpPr>
        <p:spPr>
          <a:xfrm>
            <a:off x="628650" y="4180114"/>
            <a:ext cx="3869532" cy="19047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4629150" y="4180114"/>
            <a:ext cx="3886200" cy="19047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20807988"/>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880AF44-0932-5A4A-AD8B-B59E4CAEB575}" type="slidenum">
              <a:rPr lang="en-US" smtClean="0"/>
              <a:t>‹#›</a:t>
            </a:fld>
            <a:endParaRPr lang="en-US" dirty="0"/>
          </a:p>
        </p:txBody>
      </p:sp>
    </p:spTree>
    <p:extLst>
      <p:ext uri="{BB962C8B-B14F-4D97-AF65-F5344CB8AC3E}">
        <p14:creationId xmlns:p14="http://schemas.microsoft.com/office/powerpoint/2010/main" val="3313237718"/>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880AF44-0932-5A4A-AD8B-B59E4CAEB575}" type="slidenum">
              <a:rPr lang="en-US" smtClean="0"/>
              <a:t>‹#›</a:t>
            </a:fld>
            <a:endParaRPr lang="en-US" dirty="0"/>
          </a:p>
        </p:txBody>
      </p:sp>
    </p:spTree>
    <p:extLst>
      <p:ext uri="{BB962C8B-B14F-4D97-AF65-F5344CB8AC3E}">
        <p14:creationId xmlns:p14="http://schemas.microsoft.com/office/powerpoint/2010/main" val="4290519420"/>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80AF44-0932-5A4A-AD8B-B59E4CAEB575}" type="slidenum">
              <a:rPr lang="en-US" smtClean="0"/>
              <a:t>‹#›</a:t>
            </a:fld>
            <a:endParaRPr lang="en-US" dirty="0"/>
          </a:p>
        </p:txBody>
      </p:sp>
    </p:spTree>
    <p:extLst>
      <p:ext uri="{BB962C8B-B14F-4D97-AF65-F5344CB8AC3E}">
        <p14:creationId xmlns:p14="http://schemas.microsoft.com/office/powerpoint/2010/main" val="4045878739"/>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CBED09-8FF8-9D44-9F15-9D3294696A95}"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880AF44-0932-5A4A-AD8B-B59E4CAEB575}" type="slidenum">
              <a:rPr lang="en-US" smtClean="0"/>
              <a:t>‹#›</a:t>
            </a:fld>
            <a:endParaRPr lang="en-US" dirty="0"/>
          </a:p>
        </p:txBody>
      </p:sp>
    </p:spTree>
    <p:extLst>
      <p:ext uri="{BB962C8B-B14F-4D97-AF65-F5344CB8AC3E}">
        <p14:creationId xmlns:p14="http://schemas.microsoft.com/office/powerpoint/2010/main" val="3615389908"/>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FCBED09-8FF8-9D44-9F15-9D3294696A95}" type="datetimeFigureOut">
              <a:rPr lang="en-US" smtClean="0"/>
              <a:pPr/>
              <a:t>5/5/2017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80AF44-0932-5A4A-AD8B-B59E4CAEB575}" type="slidenum">
              <a:rPr lang="en-US" smtClean="0"/>
              <a:pPr/>
              <a:t>‹#›</a:t>
            </a:fld>
            <a:endParaRPr lang="en-US" dirty="0"/>
          </a:p>
        </p:txBody>
      </p:sp>
    </p:spTree>
    <p:extLst>
      <p:ext uri="{BB962C8B-B14F-4D97-AF65-F5344CB8AC3E}">
        <p14:creationId xmlns:p14="http://schemas.microsoft.com/office/powerpoint/2010/main" val="335998758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ransition spd="slow">
    <p:wipe/>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grants.nih.gov/grants/olaw/Departures_flow_chart.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hyperlink" Target="https://grants.nih.gov/grants/olaw/Departures_flow_chart.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grants.nih.gov/grants/olaw/Departures_flow_chart.pdf" TargetMode="External"/><Relationship Id="rId7"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hyperlink" Target="https://grants.nih.gov/grants/guide/notice-files/NOT-OD-12-148.html" TargetMode="External"/><Relationship Id="rId5" Type="http://schemas.openxmlformats.org/officeDocument/2006/relationships/hyperlink" Target="https://grants.nih.gov/grants/olaw/olaw.htm" TargetMode="External"/><Relationship Id="rId4" Type="http://schemas.openxmlformats.org/officeDocument/2006/relationships/hyperlink" Target="https://grants.nih.gov/grants/olaw/Guide-for-the-Care-and-use-of-laboratory-animal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descr="text box"/>
          <p:cNvSpPr/>
          <p:nvPr/>
        </p:nvSpPr>
        <p:spPr>
          <a:xfrm>
            <a:off x="-2" y="280300"/>
            <a:ext cx="9144000" cy="252553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ubtitle 3"/>
          <p:cNvSpPr>
            <a:spLocks noGrp="1"/>
          </p:cNvSpPr>
          <p:nvPr>
            <p:ph type="subTitle" idx="1"/>
          </p:nvPr>
        </p:nvSpPr>
        <p:spPr>
          <a:xfrm>
            <a:off x="1142999" y="3324244"/>
            <a:ext cx="7186961" cy="3343256"/>
          </a:xfrm>
        </p:spPr>
        <p:txBody>
          <a:bodyPr>
            <a:noAutofit/>
          </a:bodyPr>
          <a:lstStyle/>
          <a:p>
            <a:pPr algn="l"/>
            <a:r>
              <a:rPr lang="en-US" sz="3200" i="1" dirty="0"/>
              <a:t>Target Audience: IACUC Members</a:t>
            </a:r>
          </a:p>
          <a:p>
            <a:pPr algn="l"/>
            <a:r>
              <a:rPr lang="en-US" sz="3200" i="1" dirty="0"/>
              <a:t>Target Level: Intermediate </a:t>
            </a:r>
          </a:p>
          <a:p>
            <a:pPr algn="l"/>
            <a:endParaRPr lang="en-US" sz="3200" dirty="0" smtClean="0"/>
          </a:p>
          <a:p>
            <a:pPr algn="l"/>
            <a:r>
              <a:rPr lang="en-US" sz="3200" dirty="0" smtClean="0"/>
              <a:t>Developed </a:t>
            </a:r>
            <a:r>
              <a:rPr lang="en-US" sz="3200" dirty="0"/>
              <a:t>by: </a:t>
            </a:r>
          </a:p>
          <a:p>
            <a:pPr algn="l"/>
            <a:r>
              <a:rPr lang="en-US" sz="3200" dirty="0"/>
              <a:t>Ron Banks, Beth Ford, Neera Gopee, Marley Thrasher, Jim Weed</a:t>
            </a:r>
          </a:p>
          <a:p>
            <a:pPr algn="l"/>
            <a:endParaRPr lang="en-US" sz="3200" dirty="0"/>
          </a:p>
        </p:txBody>
      </p:sp>
      <p:sp>
        <p:nvSpPr>
          <p:cNvPr id="3" name="Title 2"/>
          <p:cNvSpPr>
            <a:spLocks noGrp="1"/>
          </p:cNvSpPr>
          <p:nvPr>
            <p:ph type="ctrTitle"/>
          </p:nvPr>
        </p:nvSpPr>
        <p:spPr>
          <a:xfrm>
            <a:off x="497711" y="958282"/>
            <a:ext cx="8218026" cy="963115"/>
          </a:xfrm>
        </p:spPr>
        <p:txBody>
          <a:bodyPr anchor="t">
            <a:noAutofit/>
          </a:bodyPr>
          <a:lstStyle/>
          <a:p>
            <a:r>
              <a:rPr lang="en-US" sz="4400" dirty="0">
                <a:solidFill>
                  <a:schemeClr val="bg1"/>
                </a:solidFill>
              </a:rPr>
              <a:t>Departures from the </a:t>
            </a:r>
            <a:r>
              <a:rPr lang="en-US" sz="4400" i="1" dirty="0">
                <a:solidFill>
                  <a:schemeClr val="bg1"/>
                </a:solidFill>
              </a:rPr>
              <a:t>Guide</a:t>
            </a:r>
            <a:br>
              <a:rPr lang="en-US" sz="4400" i="1" dirty="0">
                <a:solidFill>
                  <a:schemeClr val="bg1"/>
                </a:solidFill>
              </a:rPr>
            </a:br>
            <a:endParaRPr lang="en-US" sz="4400" dirty="0"/>
          </a:p>
        </p:txBody>
      </p:sp>
    </p:spTree>
    <p:extLst>
      <p:ext uri="{BB962C8B-B14F-4D97-AF65-F5344CB8AC3E}">
        <p14:creationId xmlns:p14="http://schemas.microsoft.com/office/powerpoint/2010/main" val="366755876"/>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entagon 10" descr="Arrow" title="Arrow"/>
          <p:cNvSpPr/>
          <p:nvPr/>
        </p:nvSpPr>
        <p:spPr>
          <a:xfrm>
            <a:off x="315532" y="6272011"/>
            <a:ext cx="2665928" cy="502276"/>
          </a:xfrm>
          <a:prstGeom prst="homePlat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descr="Guide, pg 14"/>
          <p:cNvSpPr txBox="1"/>
          <p:nvPr/>
        </p:nvSpPr>
        <p:spPr>
          <a:xfrm>
            <a:off x="315532" y="6350982"/>
            <a:ext cx="5067837" cy="369332"/>
          </a:xfrm>
          <a:prstGeom prst="rect">
            <a:avLst/>
          </a:prstGeom>
          <a:noFill/>
        </p:spPr>
        <p:txBody>
          <a:bodyPr wrap="square" rtlCol="0">
            <a:spAutoFit/>
          </a:bodyPr>
          <a:lstStyle/>
          <a:p>
            <a:r>
              <a:rPr lang="en-US" i="1" dirty="0" smtClean="0"/>
              <a:t>From the Guide, page 14  </a:t>
            </a:r>
            <a:endParaRPr lang="en-US" i="1" dirty="0"/>
          </a:p>
        </p:txBody>
      </p:sp>
      <p:sp>
        <p:nvSpPr>
          <p:cNvPr id="9" name="Rectangle 8" descr="Must, Should, May"/>
          <p:cNvSpPr/>
          <p:nvPr/>
        </p:nvSpPr>
        <p:spPr>
          <a:xfrm>
            <a:off x="4333460" y="5339474"/>
            <a:ext cx="4572000" cy="1384995"/>
          </a:xfrm>
          <a:prstGeom prst="rect">
            <a:avLst/>
          </a:prstGeom>
        </p:spPr>
        <p:txBody>
          <a:bodyPr>
            <a:spAutoFit/>
          </a:bodyPr>
          <a:lstStyle/>
          <a:p>
            <a:pPr algn="r"/>
            <a:r>
              <a:rPr lang="en-US" sz="2800" b="1" dirty="0" smtClean="0">
                <a:solidFill>
                  <a:schemeClr val="accent6"/>
                </a:solidFill>
              </a:rPr>
              <a:t>Must = Blue</a:t>
            </a:r>
            <a:r>
              <a:rPr lang="en-US" sz="2800" b="1" dirty="0"/>
              <a:t/>
            </a:r>
            <a:br>
              <a:rPr lang="en-US" sz="2800" b="1" dirty="0"/>
            </a:br>
            <a:r>
              <a:rPr lang="en-US" sz="2800" b="1" dirty="0" smtClean="0">
                <a:solidFill>
                  <a:schemeClr val="accent2"/>
                </a:solidFill>
              </a:rPr>
              <a:t>Should = Orange</a:t>
            </a:r>
            <a:r>
              <a:rPr lang="en-US" sz="2800" b="1" dirty="0"/>
              <a:t/>
            </a:r>
            <a:br>
              <a:rPr lang="en-US" sz="2800" b="1" dirty="0"/>
            </a:br>
            <a:r>
              <a:rPr lang="en-US" sz="2800" b="1" dirty="0" smtClean="0">
                <a:solidFill>
                  <a:schemeClr val="accent4"/>
                </a:solidFill>
              </a:rPr>
              <a:t>May = Green</a:t>
            </a:r>
            <a:endParaRPr lang="en-US" sz="2800" b="1" dirty="0"/>
          </a:p>
        </p:txBody>
      </p:sp>
      <p:sp>
        <p:nvSpPr>
          <p:cNvPr id="2" name="Content Placeholder 1"/>
          <p:cNvSpPr>
            <a:spLocks noGrp="1"/>
          </p:cNvSpPr>
          <p:nvPr>
            <p:ph idx="1"/>
          </p:nvPr>
        </p:nvSpPr>
        <p:spPr>
          <a:xfrm>
            <a:off x="495300" y="1669774"/>
            <a:ext cx="8020050" cy="4507189"/>
          </a:xfrm>
        </p:spPr>
        <p:txBody>
          <a:bodyPr>
            <a:normAutofit/>
          </a:bodyPr>
          <a:lstStyle/>
          <a:p>
            <a:pPr marL="0" indent="0">
              <a:buNone/>
            </a:pPr>
            <a:r>
              <a:rPr lang="en-US" sz="3200" dirty="0"/>
              <a:t>If a full-time veterinarian is not available on site, a consulting or part-time veterinarian should be available in visits at intervals appropriate to programmatic needs. In such instances, there _________ be an individual with assigned responsibility for daily animal care and use and facility management. </a:t>
            </a:r>
          </a:p>
        </p:txBody>
      </p:sp>
      <p:sp>
        <p:nvSpPr>
          <p:cNvPr id="8" name="Title 7"/>
          <p:cNvSpPr>
            <a:spLocks noGrp="1"/>
          </p:cNvSpPr>
          <p:nvPr>
            <p:ph type="title"/>
          </p:nvPr>
        </p:nvSpPr>
        <p:spPr>
          <a:xfrm>
            <a:off x="0" y="-13447"/>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4000" dirty="0" smtClean="0">
                <a:latin typeface="Arial" panose="020B0604020202020204" pitchFamily="34" charset="0"/>
                <a:cs typeface="Arial" panose="020B0604020202020204" pitchFamily="34" charset="0"/>
              </a:rPr>
              <a:t>What do you think?</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60749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 1" descr="Arrow" title="Arrow"/>
          <p:cNvSpPr/>
          <p:nvPr/>
        </p:nvSpPr>
        <p:spPr>
          <a:xfrm>
            <a:off x="315532" y="6272011"/>
            <a:ext cx="2665928" cy="502276"/>
          </a:xfrm>
          <a:prstGeom prst="homePlat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descr="Guide pg 51"/>
          <p:cNvSpPr txBox="1"/>
          <p:nvPr/>
        </p:nvSpPr>
        <p:spPr>
          <a:xfrm>
            <a:off x="315532" y="6350982"/>
            <a:ext cx="2665927" cy="369332"/>
          </a:xfrm>
          <a:prstGeom prst="rect">
            <a:avLst/>
          </a:prstGeom>
          <a:noFill/>
        </p:spPr>
        <p:txBody>
          <a:bodyPr wrap="square" rtlCol="0">
            <a:spAutoFit/>
          </a:bodyPr>
          <a:lstStyle/>
          <a:p>
            <a:r>
              <a:rPr lang="en-US" i="1" dirty="0" smtClean="0"/>
              <a:t>From the Guide, page 51 </a:t>
            </a:r>
            <a:endParaRPr lang="en-US" i="1" dirty="0"/>
          </a:p>
        </p:txBody>
      </p:sp>
      <p:sp>
        <p:nvSpPr>
          <p:cNvPr id="6" name="Rectangle 5" descr="Must, Should, May"/>
          <p:cNvSpPr/>
          <p:nvPr/>
        </p:nvSpPr>
        <p:spPr>
          <a:xfrm>
            <a:off x="4333460" y="5339474"/>
            <a:ext cx="4572000" cy="1384995"/>
          </a:xfrm>
          <a:prstGeom prst="rect">
            <a:avLst/>
          </a:prstGeom>
        </p:spPr>
        <p:txBody>
          <a:bodyPr>
            <a:spAutoFit/>
          </a:bodyPr>
          <a:lstStyle/>
          <a:p>
            <a:pPr algn="r"/>
            <a:r>
              <a:rPr lang="en-US" sz="2800" b="1" dirty="0" smtClean="0">
                <a:solidFill>
                  <a:schemeClr val="accent6"/>
                </a:solidFill>
              </a:rPr>
              <a:t>Must = Blue</a:t>
            </a:r>
            <a:r>
              <a:rPr lang="en-US" sz="2800" b="1" dirty="0"/>
              <a:t/>
            </a:r>
            <a:br>
              <a:rPr lang="en-US" sz="2800" b="1" dirty="0"/>
            </a:br>
            <a:r>
              <a:rPr lang="en-US" sz="2800" b="1" dirty="0" smtClean="0">
                <a:solidFill>
                  <a:schemeClr val="accent2"/>
                </a:solidFill>
              </a:rPr>
              <a:t>Should = Orange</a:t>
            </a:r>
            <a:r>
              <a:rPr lang="en-US" sz="2800" b="1" dirty="0"/>
              <a:t/>
            </a:r>
            <a:br>
              <a:rPr lang="en-US" sz="2800" b="1" dirty="0"/>
            </a:br>
            <a:r>
              <a:rPr lang="en-US" sz="2800" b="1" dirty="0" smtClean="0">
                <a:solidFill>
                  <a:schemeClr val="accent4"/>
                </a:solidFill>
              </a:rPr>
              <a:t>May = Green</a:t>
            </a:r>
            <a:endParaRPr lang="en-US" sz="2800" b="1" dirty="0"/>
          </a:p>
        </p:txBody>
      </p:sp>
      <p:sp>
        <p:nvSpPr>
          <p:cNvPr id="3" name="Content Placeholder 2"/>
          <p:cNvSpPr>
            <a:spLocks noGrp="1"/>
          </p:cNvSpPr>
          <p:nvPr>
            <p:ph idx="1"/>
          </p:nvPr>
        </p:nvSpPr>
        <p:spPr>
          <a:xfrm>
            <a:off x="522634" y="1746113"/>
            <a:ext cx="7886700" cy="4351338"/>
          </a:xfrm>
        </p:spPr>
        <p:txBody>
          <a:bodyPr>
            <a:normAutofit/>
          </a:bodyPr>
          <a:lstStyle/>
          <a:p>
            <a:pPr marL="0" indent="0">
              <a:buNone/>
            </a:pPr>
            <a:r>
              <a:rPr lang="en-US" sz="3200" dirty="0"/>
              <a:t>Wooden items ______ be replaced periodically because of damage or difficulties with sanitation. Painting or sealing wood surfaces with nontoxic materials may improve durability in many instances. </a:t>
            </a:r>
          </a:p>
        </p:txBody>
      </p:sp>
      <p:sp>
        <p:nvSpPr>
          <p:cNvPr id="9" name="Title 8"/>
          <p:cNvSpPr>
            <a:spLocks noGrp="1"/>
          </p:cNvSpPr>
          <p:nvPr>
            <p:ph type="title"/>
          </p:nvPr>
        </p:nvSpPr>
        <p:spPr>
          <a:xfrm>
            <a:off x="0" y="-8409"/>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4000" dirty="0" smtClean="0">
                <a:latin typeface="Arial" panose="020B0604020202020204" pitchFamily="34" charset="0"/>
                <a:cs typeface="Arial" panose="020B0604020202020204" pitchFamily="34" charset="0"/>
              </a:rPr>
              <a:t>What do you think?</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30947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0" y="-7582"/>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Don’t Forget!</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40967" y="1662783"/>
            <a:ext cx="8252303" cy="4988537"/>
          </a:xfrm>
        </p:spPr>
        <p:txBody>
          <a:bodyPr>
            <a:normAutofit/>
          </a:bodyPr>
          <a:lstStyle/>
          <a:p>
            <a:pPr marL="0" indent="0">
              <a:lnSpc>
                <a:spcPct val="100000"/>
              </a:lnSpc>
              <a:spcBef>
                <a:spcPts val="0"/>
              </a:spcBef>
              <a:buNone/>
            </a:pPr>
            <a:r>
              <a:rPr lang="en-US" sz="3200" b="1" dirty="0" smtClean="0"/>
              <a:t>MUST</a:t>
            </a:r>
            <a:endParaRPr lang="en-US" sz="3200" b="1" dirty="0"/>
          </a:p>
          <a:p>
            <a:pPr marL="576263" indent="-350838">
              <a:lnSpc>
                <a:spcPct val="100000"/>
              </a:lnSpc>
              <a:spcBef>
                <a:spcPts val="0"/>
              </a:spcBef>
            </a:pPr>
            <a:r>
              <a:rPr lang="en-US" b="1" dirty="0" smtClean="0"/>
              <a:t>A </a:t>
            </a:r>
            <a:r>
              <a:rPr lang="en-US" b="1" dirty="0"/>
              <a:t>statement as a minimum standard </a:t>
            </a:r>
            <a:r>
              <a:rPr lang="en-US" b="1" dirty="0" smtClean="0"/>
              <a:t>required </a:t>
            </a:r>
            <a:r>
              <a:rPr lang="en-US" b="1" dirty="0"/>
              <a:t>of all assured institutions. </a:t>
            </a:r>
            <a:endParaRPr lang="en-US" b="1" dirty="0" smtClean="0"/>
          </a:p>
          <a:p>
            <a:pPr marL="576263" indent="-350838">
              <a:lnSpc>
                <a:spcPct val="100000"/>
              </a:lnSpc>
              <a:spcBef>
                <a:spcPts val="0"/>
              </a:spcBef>
            </a:pPr>
            <a:r>
              <a:rPr lang="en-US"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In </a:t>
            </a:r>
            <a:r>
              <a:rPr lang="en-US"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other </a:t>
            </a:r>
            <a:r>
              <a:rPr lang="en-US"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words… </a:t>
            </a:r>
            <a:r>
              <a:rPr lang="en-US" b="1" dirty="0" smtClean="0"/>
              <a:t>Don’t </a:t>
            </a:r>
            <a:r>
              <a:rPr lang="en-US" b="1" dirty="0"/>
              <a:t>whine about it, just do it</a:t>
            </a:r>
            <a:r>
              <a:rPr lang="en-US" b="1" dirty="0" smtClean="0"/>
              <a:t>!</a:t>
            </a:r>
          </a:p>
          <a:p>
            <a:pPr marL="0" indent="0">
              <a:lnSpc>
                <a:spcPct val="100000"/>
              </a:lnSpc>
              <a:spcBef>
                <a:spcPts val="1800"/>
              </a:spcBef>
              <a:buNone/>
            </a:pPr>
            <a:r>
              <a:rPr lang="en-US" sz="3200" b="1" dirty="0" smtClean="0"/>
              <a:t>SHOULD</a:t>
            </a:r>
          </a:p>
          <a:p>
            <a:pPr marL="576263" indent="-350838">
              <a:lnSpc>
                <a:spcPct val="100000"/>
              </a:lnSpc>
              <a:spcBef>
                <a:spcPts val="0"/>
              </a:spcBef>
            </a:pPr>
            <a:r>
              <a:rPr lang="en-US" b="1" dirty="0" smtClean="0"/>
              <a:t>Often </a:t>
            </a:r>
            <a:r>
              <a:rPr lang="en-US" b="1" dirty="0"/>
              <a:t>involves performance standards</a:t>
            </a:r>
          </a:p>
          <a:p>
            <a:pPr marL="576263" indent="-350838">
              <a:lnSpc>
                <a:spcPct val="100000"/>
              </a:lnSpc>
              <a:spcBef>
                <a:spcPts val="0"/>
              </a:spcBef>
            </a:pPr>
            <a:r>
              <a:rPr lang="en-US"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In </a:t>
            </a:r>
            <a:r>
              <a:rPr lang="en-US"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other </a:t>
            </a:r>
            <a:r>
              <a:rPr lang="en-US"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words… </a:t>
            </a:r>
            <a:r>
              <a:rPr lang="en-US" b="1" dirty="0" smtClean="0"/>
              <a:t>Strongly </a:t>
            </a:r>
            <a:r>
              <a:rPr lang="en-US" b="1" dirty="0"/>
              <a:t>recommended unless the </a:t>
            </a:r>
            <a:r>
              <a:rPr lang="en-US" b="1" dirty="0" smtClean="0"/>
              <a:t>IACUC </a:t>
            </a:r>
            <a:r>
              <a:rPr lang="en-US" b="1" dirty="0"/>
              <a:t>says not to</a:t>
            </a:r>
          </a:p>
          <a:p>
            <a:pPr marL="0" indent="0">
              <a:lnSpc>
                <a:spcPct val="100000"/>
              </a:lnSpc>
              <a:spcBef>
                <a:spcPts val="1800"/>
              </a:spcBef>
              <a:buNone/>
            </a:pPr>
            <a:r>
              <a:rPr lang="en-US" sz="3200" b="1" dirty="0" smtClean="0"/>
              <a:t>MAY</a:t>
            </a:r>
          </a:p>
          <a:p>
            <a:pPr marL="576263" indent="-350838">
              <a:lnSpc>
                <a:spcPct val="100000"/>
              </a:lnSpc>
              <a:spcBef>
                <a:spcPts val="0"/>
              </a:spcBef>
            </a:pPr>
            <a:r>
              <a:rPr lang="en-US" b="1" dirty="0" smtClean="0"/>
              <a:t>Suggestions</a:t>
            </a:r>
            <a:endParaRPr lang="en-US" b="1" dirty="0"/>
          </a:p>
          <a:p>
            <a:pPr marL="576263" indent="-350838">
              <a:lnSpc>
                <a:spcPct val="100000"/>
              </a:lnSpc>
              <a:spcBef>
                <a:spcPts val="0"/>
              </a:spcBef>
            </a:pPr>
            <a:r>
              <a:rPr lang="en-US"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In </a:t>
            </a:r>
            <a:r>
              <a:rPr lang="en-US"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other </a:t>
            </a:r>
            <a:r>
              <a:rPr lang="en-US"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words… </a:t>
            </a:r>
            <a:r>
              <a:rPr lang="en-US" b="1" dirty="0" smtClean="0"/>
              <a:t>Just think about it</a:t>
            </a:r>
            <a:endParaRPr lang="en-US" b="1" dirty="0"/>
          </a:p>
        </p:txBody>
      </p:sp>
    </p:spTree>
    <p:extLst>
      <p:ext uri="{BB962C8B-B14F-4D97-AF65-F5344CB8AC3E}">
        <p14:creationId xmlns:p14="http://schemas.microsoft.com/office/powerpoint/2010/main" val="29573681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7649" y="1700365"/>
            <a:ext cx="7886700" cy="4351338"/>
          </a:xfrm>
        </p:spPr>
        <p:txBody>
          <a:bodyPr/>
          <a:lstStyle/>
          <a:p>
            <a:pPr marL="0" indent="0">
              <a:buNone/>
            </a:pPr>
            <a:r>
              <a:rPr lang="en-US" sz="3200" dirty="0"/>
              <a:t>Performance Standard</a:t>
            </a:r>
          </a:p>
          <a:p>
            <a:pPr marL="576263" lvl="0" indent="-350838"/>
            <a:r>
              <a:rPr lang="en-US" sz="2400" dirty="0"/>
              <a:t>Describes a desired outcome while providing flexibility to achieve the desired outcome</a:t>
            </a:r>
          </a:p>
          <a:p>
            <a:pPr marL="576263" lvl="0" indent="-350838"/>
            <a:r>
              <a:rPr lang="en-US" sz="2400" dirty="0"/>
              <a:t>Usually deals with programs</a:t>
            </a:r>
          </a:p>
          <a:p>
            <a:pPr marL="0" indent="0">
              <a:buNone/>
            </a:pPr>
            <a:endParaRPr lang="en-US" dirty="0" smtClean="0"/>
          </a:p>
          <a:p>
            <a:pPr marL="0" indent="0">
              <a:buNone/>
            </a:pPr>
            <a:r>
              <a:rPr lang="en-US" sz="3200" dirty="0"/>
              <a:t>Exception</a:t>
            </a:r>
          </a:p>
          <a:p>
            <a:pPr marL="576263" indent="-347663"/>
            <a:r>
              <a:rPr lang="en-US" sz="2400" dirty="0"/>
              <a:t>Three exceptions in the</a:t>
            </a:r>
            <a:r>
              <a:rPr lang="en-US" sz="2400" i="1" dirty="0"/>
              <a:t> Guide</a:t>
            </a:r>
            <a:r>
              <a:rPr lang="en-US" sz="2400" dirty="0"/>
              <a:t>: experimental reasons for individual housing (e.g. urine collection), social incompatibility (e.g. male hamsters and fighting) and veterinary clinical concerns</a:t>
            </a:r>
          </a:p>
          <a:p>
            <a:pPr marL="0" indent="0">
              <a:buNone/>
            </a:pPr>
            <a:endParaRPr lang="en-US" dirty="0"/>
          </a:p>
        </p:txBody>
      </p:sp>
      <p:sp>
        <p:nvSpPr>
          <p:cNvPr id="6" name="Title 5"/>
          <p:cNvSpPr>
            <a:spLocks noGrp="1"/>
          </p:cNvSpPr>
          <p:nvPr>
            <p:ph type="title"/>
          </p:nvPr>
        </p:nvSpPr>
        <p:spPr>
          <a:xfrm>
            <a:off x="0" y="1871"/>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Other Terms</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9891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descr="Manage departures to ensure compliance"/>
          <p:cNvSpPr/>
          <p:nvPr/>
        </p:nvSpPr>
        <p:spPr>
          <a:xfrm>
            <a:off x="-4762" y="2975212"/>
            <a:ext cx="9144000" cy="266131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descr="Apply tool(s) to manage departures&#10;Determine reporting requirements&#10;"/>
          <p:cNvSpPr>
            <a:spLocks noGrp="1"/>
          </p:cNvSpPr>
          <p:nvPr>
            <p:ph type="body" idx="1"/>
          </p:nvPr>
        </p:nvSpPr>
        <p:spPr/>
        <p:txBody>
          <a:bodyPr>
            <a:normAutofit/>
          </a:bodyPr>
          <a:lstStyle/>
          <a:p>
            <a:r>
              <a:rPr lang="en-US" sz="2400" u="sng" dirty="0" smtClean="0">
                <a:solidFill>
                  <a:schemeClr val="bg1"/>
                </a:solidFill>
              </a:rPr>
              <a:t>Apply</a:t>
            </a:r>
            <a:r>
              <a:rPr lang="en-US" sz="2400" dirty="0" smtClean="0">
                <a:solidFill>
                  <a:schemeClr val="bg1"/>
                </a:solidFill>
              </a:rPr>
              <a:t> tool(s) to manage departures</a:t>
            </a:r>
          </a:p>
          <a:p>
            <a:r>
              <a:rPr lang="en-US" sz="2400" u="sng" dirty="0" smtClean="0">
                <a:solidFill>
                  <a:schemeClr val="bg1"/>
                </a:solidFill>
              </a:rPr>
              <a:t>Determine</a:t>
            </a:r>
            <a:r>
              <a:rPr lang="en-US" sz="2400" dirty="0" smtClean="0">
                <a:solidFill>
                  <a:schemeClr val="bg1"/>
                </a:solidFill>
              </a:rPr>
              <a:t> reporting requirements</a:t>
            </a:r>
            <a:endParaRPr lang="en-US" sz="2400" u="sng" dirty="0">
              <a:solidFill>
                <a:schemeClr val="bg1"/>
              </a:solidFill>
            </a:endParaRPr>
          </a:p>
        </p:txBody>
      </p:sp>
      <p:sp>
        <p:nvSpPr>
          <p:cNvPr id="2" name="Title 1" descr="Manage departures to ensure compliance"/>
          <p:cNvSpPr>
            <a:spLocks noGrp="1"/>
          </p:cNvSpPr>
          <p:nvPr>
            <p:ph type="title"/>
          </p:nvPr>
        </p:nvSpPr>
        <p:spPr>
          <a:xfrm>
            <a:off x="623888" y="2975212"/>
            <a:ext cx="7886700" cy="1587264"/>
          </a:xfrm>
        </p:spPr>
        <p:txBody>
          <a:bodyPr/>
          <a:lstStyle/>
          <a:p>
            <a:r>
              <a:rPr lang="en-US" dirty="0" smtClean="0">
                <a:solidFill>
                  <a:schemeClr val="bg1"/>
                </a:solidFill>
              </a:rPr>
              <a:t>Manage departures to ensure compliance</a:t>
            </a:r>
            <a:endParaRPr lang="en-US" dirty="0">
              <a:solidFill>
                <a:schemeClr val="bg1"/>
              </a:solidFill>
            </a:endParaRPr>
          </a:p>
        </p:txBody>
      </p:sp>
    </p:spTree>
    <p:extLst>
      <p:ext uri="{BB962C8B-B14F-4D97-AF65-F5344CB8AC3E}">
        <p14:creationId xmlns:p14="http://schemas.microsoft.com/office/powerpoint/2010/main" val="816783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descr="https://grants.nih.gov/grants/olaw/Departures_flow_chart.pdf &#10;" title="https://grants.nih.gov/grants/olaw/Departures_flow_chart.pdf "/>
          <p:cNvSpPr/>
          <p:nvPr/>
        </p:nvSpPr>
        <p:spPr>
          <a:xfrm>
            <a:off x="4719918" y="6523478"/>
            <a:ext cx="4424082" cy="276999"/>
          </a:xfrm>
          <a:prstGeom prst="rect">
            <a:avLst/>
          </a:prstGeom>
        </p:spPr>
        <p:txBody>
          <a:bodyPr wrap="square">
            <a:spAutoFit/>
          </a:bodyPr>
          <a:lstStyle/>
          <a:p>
            <a:r>
              <a:rPr lang="en-US" sz="1200" i="1" dirty="0">
                <a:hlinkClick r:id="rId3"/>
              </a:rPr>
              <a:t>https://</a:t>
            </a:r>
            <a:r>
              <a:rPr lang="en-US" sz="1200" i="1" dirty="0" smtClean="0">
                <a:hlinkClick r:id="rId3"/>
              </a:rPr>
              <a:t>grants.nih.gov/grants/olaw/Departures_flow_chart.pdf</a:t>
            </a:r>
            <a:r>
              <a:rPr lang="en-US" sz="1200" i="1" dirty="0" smtClean="0"/>
              <a:t> </a:t>
            </a:r>
            <a:endParaRPr lang="en-US" sz="1200" i="1" dirty="0"/>
          </a:p>
        </p:txBody>
      </p:sp>
      <p:pic>
        <p:nvPicPr>
          <p:cNvPr id="8" name="Content Placeholder 7" descr="Departure from Guide: Report Requirements&#10;Flow chart: https://grants.nih.gov/grants/olaw/Departures_flow_chart.pdf &#10;" title="Departure from Guide: Report Requirements"/>
          <p:cNvPicPr>
            <a:picLocks noGrp="1" noChangeAspect="1"/>
          </p:cNvPicPr>
          <p:nvPr>
            <p:ph idx="1"/>
          </p:nvPr>
        </p:nvPicPr>
        <p:blipFill rotWithShape="1">
          <a:blip r:embed="rId4"/>
          <a:srcRect t="-3" b="-257"/>
          <a:stretch/>
        </p:blipFill>
        <p:spPr>
          <a:xfrm>
            <a:off x="1191568" y="1478071"/>
            <a:ext cx="6538019" cy="4970250"/>
          </a:xfrm>
          <a:prstGeom prst="rect">
            <a:avLst/>
          </a:prstGeom>
        </p:spPr>
      </p:pic>
      <p:sp>
        <p:nvSpPr>
          <p:cNvPr id="7" name="Title 6"/>
          <p:cNvSpPr>
            <a:spLocks noGrp="1"/>
          </p:cNvSpPr>
          <p:nvPr>
            <p:ph type="title"/>
          </p:nvPr>
        </p:nvSpPr>
        <p:spPr>
          <a:xfrm>
            <a:off x="0" y="1871"/>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Our Tool Today</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7875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descr="https://grants.nih.gov/grants/olaw/Departures_flow_chart.pdf &#10;" title="https://grants.nih.gov/grants/olaw/Departures_flow_chart.pdf "/>
          <p:cNvSpPr/>
          <p:nvPr/>
        </p:nvSpPr>
        <p:spPr>
          <a:xfrm>
            <a:off x="4783540" y="6510951"/>
            <a:ext cx="4572000" cy="276999"/>
          </a:xfrm>
          <a:prstGeom prst="rect">
            <a:avLst/>
          </a:prstGeom>
        </p:spPr>
        <p:txBody>
          <a:bodyPr>
            <a:spAutoFit/>
          </a:bodyPr>
          <a:lstStyle/>
          <a:p>
            <a:r>
              <a:rPr lang="en-US" sz="1200" i="1" dirty="0">
                <a:hlinkClick r:id="rId3"/>
              </a:rPr>
              <a:t>https://</a:t>
            </a:r>
            <a:r>
              <a:rPr lang="en-US" sz="1200" i="1" dirty="0" smtClean="0">
                <a:hlinkClick r:id="rId3"/>
              </a:rPr>
              <a:t>grants.nih.gov/grants/olaw/Departures_flow_chart.pdf</a:t>
            </a:r>
            <a:r>
              <a:rPr lang="en-US" sz="1200" i="1" dirty="0" smtClean="0"/>
              <a:t> </a:t>
            </a:r>
            <a:endParaRPr lang="en-US" sz="1200" i="1" dirty="0"/>
          </a:p>
        </p:txBody>
      </p:sp>
      <p:pic>
        <p:nvPicPr>
          <p:cNvPr id="6" name="Picture 5" descr="Flow chart (3): Yes/No.&#10;IACUC-reviewed scientific justification? IACUC-reviewed veterinary or animal welfare reason?" title="Flow chart"/>
          <p:cNvPicPr>
            <a:picLocks noChangeAspect="1"/>
          </p:cNvPicPr>
          <p:nvPr/>
        </p:nvPicPr>
        <p:blipFill rotWithShape="1">
          <a:blip r:embed="rId4"/>
          <a:srcRect t="58276" b="-623"/>
          <a:stretch/>
        </p:blipFill>
        <p:spPr>
          <a:xfrm>
            <a:off x="2272447" y="4476570"/>
            <a:ext cx="6737000" cy="2163170"/>
          </a:xfrm>
          <a:prstGeom prst="rect">
            <a:avLst/>
          </a:prstGeom>
        </p:spPr>
      </p:pic>
      <p:pic>
        <p:nvPicPr>
          <p:cNvPr id="8" name="Picture 7" descr="Flow chart (2): Yes/No.&#10;Specifically described Guide exception? Is this a performance standard?" title="Flow chart"/>
          <p:cNvPicPr>
            <a:picLocks noChangeAspect="1"/>
          </p:cNvPicPr>
          <p:nvPr/>
        </p:nvPicPr>
        <p:blipFill rotWithShape="1">
          <a:blip r:embed="rId4"/>
          <a:srcRect t="27729" b="41680"/>
          <a:stretch/>
        </p:blipFill>
        <p:spPr>
          <a:xfrm>
            <a:off x="2272447" y="2949328"/>
            <a:ext cx="6737000" cy="1562669"/>
          </a:xfrm>
          <a:prstGeom prst="rect">
            <a:avLst/>
          </a:prstGeom>
        </p:spPr>
      </p:pic>
      <p:pic>
        <p:nvPicPr>
          <p:cNvPr id="7" name="Picture 6" descr="Flow chart (1): Yes/No.&#10; Must? Should? May?" title="Flow chart"/>
          <p:cNvPicPr>
            <a:picLocks noChangeAspect="1"/>
          </p:cNvPicPr>
          <p:nvPr/>
        </p:nvPicPr>
        <p:blipFill rotWithShape="1">
          <a:blip r:embed="rId4"/>
          <a:srcRect t="10557" b="71938"/>
          <a:stretch/>
        </p:blipFill>
        <p:spPr>
          <a:xfrm>
            <a:off x="2272447" y="2058442"/>
            <a:ext cx="6737000" cy="894229"/>
          </a:xfrm>
          <a:prstGeom prst="rect">
            <a:avLst/>
          </a:prstGeom>
        </p:spPr>
      </p:pic>
      <p:sp>
        <p:nvSpPr>
          <p:cNvPr id="5" name="Content Placeholder 4"/>
          <p:cNvSpPr>
            <a:spLocks noGrp="1"/>
          </p:cNvSpPr>
          <p:nvPr>
            <p:ph sz="half" idx="1"/>
          </p:nvPr>
        </p:nvSpPr>
        <p:spPr>
          <a:xfrm>
            <a:off x="180304" y="1675424"/>
            <a:ext cx="2272447" cy="4964316"/>
          </a:xfrm>
        </p:spPr>
        <p:txBody>
          <a:bodyPr>
            <a:normAutofit fontScale="92500" lnSpcReduction="10000"/>
          </a:bodyPr>
          <a:lstStyle/>
          <a:p>
            <a:pPr marL="0" indent="0">
              <a:buNone/>
            </a:pPr>
            <a:r>
              <a:rPr lang="en-US" sz="1900" dirty="0"/>
              <a:t>Determine the standard</a:t>
            </a:r>
          </a:p>
          <a:p>
            <a:pPr marL="0" indent="0">
              <a:buNone/>
            </a:pPr>
            <a:endParaRPr lang="en-US" sz="1900" dirty="0"/>
          </a:p>
          <a:p>
            <a:pPr marL="0" indent="0">
              <a:buNone/>
            </a:pPr>
            <a:r>
              <a:rPr lang="en-US" sz="1900" dirty="0"/>
              <a:t>Determine if it’s a departure</a:t>
            </a:r>
          </a:p>
          <a:p>
            <a:pPr marL="0" indent="0">
              <a:buNone/>
            </a:pPr>
            <a:endParaRPr lang="en-US" sz="1900" dirty="0"/>
          </a:p>
          <a:p>
            <a:pPr marL="0" indent="0">
              <a:buNone/>
            </a:pPr>
            <a:r>
              <a:rPr lang="en-US" sz="1900" dirty="0"/>
              <a:t>Is it a requirement, </a:t>
            </a:r>
            <a:r>
              <a:rPr lang="en-US" sz="1900" dirty="0" smtClean="0"/>
              <a:t>strong recommendation </a:t>
            </a:r>
            <a:r>
              <a:rPr lang="en-US" sz="1900" dirty="0"/>
              <a:t>or suggestion? </a:t>
            </a:r>
          </a:p>
          <a:p>
            <a:pPr marL="0" indent="0">
              <a:buNone/>
            </a:pPr>
            <a:endParaRPr lang="en-US" sz="1900" dirty="0"/>
          </a:p>
          <a:p>
            <a:pPr marL="0" indent="0">
              <a:buNone/>
            </a:pPr>
            <a:r>
              <a:rPr lang="en-US" sz="1900" dirty="0"/>
              <a:t>Is it a specifically described exception or IACUC approved? </a:t>
            </a:r>
          </a:p>
          <a:p>
            <a:pPr marL="0" indent="0">
              <a:buNone/>
            </a:pPr>
            <a:endParaRPr lang="en-US" sz="1900" dirty="0"/>
          </a:p>
          <a:p>
            <a:pPr marL="0" indent="0">
              <a:buNone/>
            </a:pPr>
            <a:r>
              <a:rPr lang="en-US" sz="1900" dirty="0"/>
              <a:t>Determine reporting requirements.</a:t>
            </a:r>
          </a:p>
          <a:p>
            <a:pPr marL="0" indent="0">
              <a:buNone/>
            </a:pPr>
            <a:endParaRPr lang="en-US" dirty="0"/>
          </a:p>
        </p:txBody>
      </p:sp>
      <p:pic>
        <p:nvPicPr>
          <p:cNvPr id="13" name="Content Placeholder 12" descr="Departure from Guide: Report Requirement" title="Departure from Guide: Report Requirements"/>
          <p:cNvPicPr>
            <a:picLocks noGrp="1" noChangeAspect="1"/>
          </p:cNvPicPr>
          <p:nvPr>
            <p:ph sz="half" idx="2"/>
          </p:nvPr>
        </p:nvPicPr>
        <p:blipFill rotWithShape="1">
          <a:blip r:embed="rId4"/>
          <a:srcRect b="90157"/>
          <a:stretch/>
        </p:blipFill>
        <p:spPr>
          <a:xfrm>
            <a:off x="2373138" y="1528592"/>
            <a:ext cx="6739053" cy="502956"/>
          </a:xfrm>
          <a:prstGeom prst="rect">
            <a:avLst/>
          </a:prstGeom>
        </p:spPr>
      </p:pic>
      <p:sp>
        <p:nvSpPr>
          <p:cNvPr id="12" name="Title 11"/>
          <p:cNvSpPr>
            <a:spLocks noGrp="1"/>
          </p:cNvSpPr>
          <p:nvPr>
            <p:ph type="title"/>
          </p:nvPr>
        </p:nvSpPr>
        <p:spPr>
          <a:xfrm>
            <a:off x="0" y="2056"/>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How do you use it?</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04262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sz="half" idx="2"/>
          </p:nvPr>
        </p:nvSpPr>
        <p:spPr>
          <a:xfrm>
            <a:off x="2612571" y="1825625"/>
            <a:ext cx="6139543" cy="4864888"/>
          </a:xfrm>
        </p:spPr>
        <p:txBody>
          <a:bodyPr/>
          <a:lstStyle/>
          <a:p>
            <a:pPr marL="0" indent="0">
              <a:buNone/>
            </a:pPr>
            <a:endParaRPr lang="en-US" dirty="0"/>
          </a:p>
        </p:txBody>
      </p:sp>
      <p:pic>
        <p:nvPicPr>
          <p:cNvPr id="13" name="Picture 12" descr="Departure from Guide: Report Requirements&#10;Flow chart: https://grants.nih.gov/grants/olaw/Departures_flow_chart.pdf &#10;" title="Flow chart"/>
          <p:cNvPicPr>
            <a:picLocks noChangeAspect="1"/>
          </p:cNvPicPr>
          <p:nvPr/>
        </p:nvPicPr>
        <p:blipFill>
          <a:blip r:embed="rId3"/>
          <a:stretch>
            <a:fillRect/>
          </a:stretch>
        </p:blipFill>
        <p:spPr>
          <a:xfrm>
            <a:off x="2717893" y="1678675"/>
            <a:ext cx="6204038" cy="4704124"/>
          </a:xfrm>
          <a:prstGeom prst="rect">
            <a:avLst/>
          </a:prstGeom>
        </p:spPr>
      </p:pic>
      <p:sp>
        <p:nvSpPr>
          <p:cNvPr id="17" name="Rectangle 16" descr="Flowchart: Not a departure, no report necessary."/>
          <p:cNvSpPr/>
          <p:nvPr/>
        </p:nvSpPr>
        <p:spPr>
          <a:xfrm>
            <a:off x="6993864" y="5404514"/>
            <a:ext cx="1712794" cy="978285"/>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descr="Flowchart: Is this a performance standard?"/>
          <p:cNvSpPr/>
          <p:nvPr/>
        </p:nvSpPr>
        <p:spPr>
          <a:xfrm>
            <a:off x="5259198" y="3587087"/>
            <a:ext cx="2447498" cy="627797"/>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descr="Flowchart: Specifically described Guide exception?"/>
          <p:cNvSpPr/>
          <p:nvPr/>
        </p:nvSpPr>
        <p:spPr>
          <a:xfrm>
            <a:off x="5306965" y="2888776"/>
            <a:ext cx="2768221" cy="627797"/>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descr="Flowchart: Should?"/>
          <p:cNvSpPr/>
          <p:nvPr/>
        </p:nvSpPr>
        <p:spPr>
          <a:xfrm>
            <a:off x="5106798" y="2190465"/>
            <a:ext cx="1658203" cy="627797"/>
          </a:xfrm>
          <a:prstGeom prst="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p:cNvSpPr>
            <a:spLocks noGrp="1"/>
          </p:cNvSpPr>
          <p:nvPr>
            <p:ph sz="half" idx="1"/>
          </p:nvPr>
        </p:nvSpPr>
        <p:spPr>
          <a:xfrm>
            <a:off x="209280" y="1825625"/>
            <a:ext cx="2499524" cy="4351338"/>
          </a:xfrm>
        </p:spPr>
        <p:txBody>
          <a:bodyPr/>
          <a:lstStyle/>
          <a:p>
            <a:pPr marL="0" indent="0">
              <a:buNone/>
            </a:pPr>
            <a:r>
              <a:rPr lang="en-US" sz="2000" b="1" u="sng" dirty="0">
                <a:ea typeface="Calibri" panose="020F0502020204030204" pitchFamily="34" charset="0"/>
              </a:rPr>
              <a:t>SCENARIO</a:t>
            </a:r>
            <a:r>
              <a:rPr lang="en-US" sz="2000" dirty="0">
                <a:ea typeface="Calibri" panose="020F0502020204030204" pitchFamily="34" charset="0"/>
              </a:rPr>
              <a:t>: </a:t>
            </a:r>
            <a:r>
              <a:rPr lang="en-US" sz="2000" dirty="0" smtClean="0">
                <a:ea typeface="Calibri" panose="020F0502020204030204" pitchFamily="34" charset="0"/>
              </a:rPr>
              <a:t/>
            </a:r>
            <a:br>
              <a:rPr lang="en-US" sz="2000" dirty="0" smtClean="0">
                <a:ea typeface="Calibri" panose="020F0502020204030204" pitchFamily="34" charset="0"/>
              </a:rPr>
            </a:br>
            <a:r>
              <a:rPr lang="en-US" sz="2000" dirty="0" smtClean="0">
                <a:ea typeface="Calibri" panose="020F0502020204030204" pitchFamily="34" charset="0"/>
              </a:rPr>
              <a:t>Open-top </a:t>
            </a:r>
            <a:r>
              <a:rPr lang="en-US" sz="2000" dirty="0">
                <a:ea typeface="Calibri" panose="020F0502020204030204" pitchFamily="34" charset="0"/>
              </a:rPr>
              <a:t>static cages which house dams and pups can’t be disturbed for the first 10-14 days in accordance with well-established performance standards. The IACUC has approved.</a:t>
            </a:r>
          </a:p>
          <a:p>
            <a:pPr marL="0" indent="0">
              <a:buNone/>
            </a:pPr>
            <a:endParaRPr lang="en-US" dirty="0"/>
          </a:p>
        </p:txBody>
      </p:sp>
      <p:sp>
        <p:nvSpPr>
          <p:cNvPr id="12" name="Title 11"/>
          <p:cNvSpPr>
            <a:spLocks noGrp="1"/>
          </p:cNvSpPr>
          <p:nvPr>
            <p:ph type="title"/>
          </p:nvPr>
        </p:nvSpPr>
        <p:spPr>
          <a:xfrm>
            <a:off x="0" y="-639"/>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Group Work: Scenario</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56634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6" grpId="0" animBg="1"/>
      <p:bldP spid="15"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descr="Determine reporting requirements&#10;"/>
          <p:cNvSpPr/>
          <p:nvPr/>
        </p:nvSpPr>
        <p:spPr>
          <a:xfrm>
            <a:off x="5283992" y="4974242"/>
            <a:ext cx="3299883" cy="15753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400" dirty="0">
              <a:solidFill>
                <a:schemeClr val="tx1"/>
              </a:solidFill>
            </a:endParaRPr>
          </a:p>
        </p:txBody>
      </p:sp>
      <p:sp>
        <p:nvSpPr>
          <p:cNvPr id="19" name="Rectangle 18" descr="Apply tool(s) to manage departures&#10;"/>
          <p:cNvSpPr/>
          <p:nvPr/>
        </p:nvSpPr>
        <p:spPr>
          <a:xfrm>
            <a:off x="613258" y="4237500"/>
            <a:ext cx="3267338" cy="157882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p>
        </p:txBody>
      </p:sp>
      <p:sp>
        <p:nvSpPr>
          <p:cNvPr id="18" name="Rectangle 17" descr="Identify examples of departures&#10;"/>
          <p:cNvSpPr/>
          <p:nvPr/>
        </p:nvSpPr>
        <p:spPr>
          <a:xfrm>
            <a:off x="5283992" y="2917489"/>
            <a:ext cx="3299883" cy="15753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endParaRPr lang="en-US" sz="2400" b="1" dirty="0">
              <a:solidFill>
                <a:schemeClr val="tx1"/>
              </a:solidFill>
            </a:endParaRPr>
          </a:p>
        </p:txBody>
      </p:sp>
      <p:sp>
        <p:nvSpPr>
          <p:cNvPr id="17" name="Rectangle 16" descr="Define “departure” from the provision of the Guide&#10;"/>
          <p:cNvSpPr/>
          <p:nvPr/>
        </p:nvSpPr>
        <p:spPr>
          <a:xfrm>
            <a:off x="583275" y="2282318"/>
            <a:ext cx="3299883" cy="15753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endParaRPr lang="en-US" sz="2400" b="1" i="1" dirty="0">
              <a:solidFill>
                <a:schemeClr val="tx1"/>
              </a:solidFill>
            </a:endParaRPr>
          </a:p>
        </p:txBody>
      </p:sp>
      <p:cxnSp>
        <p:nvCxnSpPr>
          <p:cNvPr id="13" name="Straight Connector 12" descr="line"/>
          <p:cNvCxnSpPr>
            <a:stCxn id="14" idx="0"/>
            <a:endCxn id="22" idx="4"/>
          </p:cNvCxnSpPr>
          <p:nvPr/>
        </p:nvCxnSpPr>
        <p:spPr>
          <a:xfrm flipH="1">
            <a:off x="4532709" y="2437507"/>
            <a:ext cx="21828" cy="3412363"/>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Content Placeholder 7" descr="Determine reporting requirements&#10;"/>
          <p:cNvSpPr>
            <a:spLocks noGrp="1"/>
          </p:cNvSpPr>
          <p:nvPr>
            <p:ph sz="quarter" idx="14"/>
          </p:nvPr>
        </p:nvSpPr>
        <p:spPr>
          <a:xfrm>
            <a:off x="5305818" y="4974242"/>
            <a:ext cx="3278057" cy="1575329"/>
          </a:xfrm>
        </p:spPr>
        <p:txBody>
          <a:bodyPr anchor="ctr">
            <a:normAutofit/>
          </a:bodyPr>
          <a:lstStyle/>
          <a:p>
            <a:pPr marL="0" indent="0">
              <a:buNone/>
            </a:pPr>
            <a:r>
              <a:rPr lang="en-US" sz="2400" b="1" u="sng" dirty="0"/>
              <a:t>Determine </a:t>
            </a:r>
            <a:r>
              <a:rPr lang="en-US" sz="2400" b="1" dirty="0"/>
              <a:t>reporting </a:t>
            </a:r>
            <a:r>
              <a:rPr lang="en-US" sz="2400" b="1" dirty="0" smtClean="0"/>
              <a:t>requirements</a:t>
            </a:r>
            <a:endParaRPr lang="en-US" sz="2400" b="1" dirty="0"/>
          </a:p>
        </p:txBody>
      </p:sp>
      <p:cxnSp>
        <p:nvCxnSpPr>
          <p:cNvPr id="20" name="Straight Connector 19" descr="line"/>
          <p:cNvCxnSpPr/>
          <p:nvPr/>
        </p:nvCxnSpPr>
        <p:spPr>
          <a:xfrm>
            <a:off x="4706937" y="5518781"/>
            <a:ext cx="729455"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Oval 21" descr="4" title="4"/>
          <p:cNvSpPr/>
          <p:nvPr/>
        </p:nvSpPr>
        <p:spPr>
          <a:xfrm>
            <a:off x="4189809" y="5164070"/>
            <a:ext cx="685800" cy="685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a:latin typeface="Arial" panose="020B0604020202020204" pitchFamily="34" charset="0"/>
                <a:cs typeface="Arial" panose="020B0604020202020204" pitchFamily="34" charset="0"/>
              </a:rPr>
              <a:t>4</a:t>
            </a:r>
          </a:p>
        </p:txBody>
      </p:sp>
      <p:sp>
        <p:nvSpPr>
          <p:cNvPr id="7" name="Content Placeholder 6" descr="Apply tool(s) to manage departures&#10;"/>
          <p:cNvSpPr>
            <a:spLocks noGrp="1"/>
          </p:cNvSpPr>
          <p:nvPr>
            <p:ph sz="quarter" idx="13"/>
          </p:nvPr>
        </p:nvSpPr>
        <p:spPr>
          <a:xfrm>
            <a:off x="617184" y="4211683"/>
            <a:ext cx="3263412" cy="1604639"/>
          </a:xfrm>
        </p:spPr>
        <p:txBody>
          <a:bodyPr anchor="ctr">
            <a:normAutofit/>
          </a:bodyPr>
          <a:lstStyle/>
          <a:p>
            <a:pPr marL="0" indent="0">
              <a:buNone/>
            </a:pPr>
            <a:r>
              <a:rPr lang="en-US" sz="2400" b="1" u="sng" dirty="0"/>
              <a:t>Apply</a:t>
            </a:r>
            <a:r>
              <a:rPr lang="en-US" sz="2400" b="1" dirty="0"/>
              <a:t> tool(s) to manage </a:t>
            </a:r>
            <a:r>
              <a:rPr lang="en-US" sz="2400" b="1" dirty="0" smtClean="0"/>
              <a:t>departures</a:t>
            </a:r>
            <a:endParaRPr lang="en-US" sz="2400" b="1" dirty="0"/>
          </a:p>
        </p:txBody>
      </p:sp>
      <p:cxnSp>
        <p:nvCxnSpPr>
          <p:cNvPr id="23" name="Straight Connector 22" descr="line"/>
          <p:cNvCxnSpPr/>
          <p:nvPr/>
        </p:nvCxnSpPr>
        <p:spPr>
          <a:xfrm>
            <a:off x="3825082" y="4628539"/>
            <a:ext cx="729455"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Oval 15" descr="3" title="3"/>
          <p:cNvSpPr/>
          <p:nvPr/>
        </p:nvSpPr>
        <p:spPr>
          <a:xfrm>
            <a:off x="4211636" y="4288442"/>
            <a:ext cx="685800" cy="685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smtClean="0">
                <a:latin typeface="Arial" panose="020B0604020202020204" pitchFamily="34" charset="0"/>
                <a:cs typeface="Arial" panose="020B0604020202020204" pitchFamily="34" charset="0"/>
              </a:rPr>
              <a:t>3</a:t>
            </a:r>
            <a:endParaRPr lang="en-US" b="1" dirty="0">
              <a:latin typeface="Arial" panose="020B0604020202020204" pitchFamily="34" charset="0"/>
              <a:cs typeface="Arial" panose="020B0604020202020204" pitchFamily="34" charset="0"/>
            </a:endParaRPr>
          </a:p>
        </p:txBody>
      </p:sp>
      <p:sp>
        <p:nvSpPr>
          <p:cNvPr id="6" name="Content Placeholder 5" descr="Identify examples of departures&#10;"/>
          <p:cNvSpPr>
            <a:spLocks noGrp="1"/>
          </p:cNvSpPr>
          <p:nvPr>
            <p:ph sz="quarter" idx="4"/>
          </p:nvPr>
        </p:nvSpPr>
        <p:spPr>
          <a:xfrm>
            <a:off x="5305818" y="2929002"/>
            <a:ext cx="3278057" cy="1544411"/>
          </a:xfrm>
        </p:spPr>
        <p:txBody>
          <a:bodyPr anchor="ctr">
            <a:normAutofit/>
          </a:bodyPr>
          <a:lstStyle/>
          <a:p>
            <a:pPr marL="0" indent="0">
              <a:buNone/>
            </a:pPr>
            <a:r>
              <a:rPr lang="en-US" sz="2400" b="1" u="sng" dirty="0"/>
              <a:t>Identify</a:t>
            </a:r>
            <a:r>
              <a:rPr lang="en-US" sz="2400" b="1" dirty="0"/>
              <a:t> examples of </a:t>
            </a:r>
            <a:r>
              <a:rPr lang="en-US" sz="2400" b="1" dirty="0" smtClean="0"/>
              <a:t>departures</a:t>
            </a:r>
            <a:endParaRPr lang="en-US" sz="2400" b="1" dirty="0"/>
          </a:p>
        </p:txBody>
      </p:sp>
      <p:cxnSp>
        <p:nvCxnSpPr>
          <p:cNvPr id="11" name="Straight Connector 10" descr="line"/>
          <p:cNvCxnSpPr/>
          <p:nvPr/>
        </p:nvCxnSpPr>
        <p:spPr>
          <a:xfrm>
            <a:off x="4554537" y="3705154"/>
            <a:ext cx="729455"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5" name="Oval 14" descr="2" title="2"/>
          <p:cNvSpPr/>
          <p:nvPr/>
        </p:nvSpPr>
        <p:spPr>
          <a:xfrm>
            <a:off x="4207934" y="3362254"/>
            <a:ext cx="685800" cy="685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smtClean="0">
                <a:latin typeface="Arial" panose="020B0604020202020204" pitchFamily="34" charset="0"/>
                <a:cs typeface="Arial" panose="020B0604020202020204" pitchFamily="34" charset="0"/>
              </a:rPr>
              <a:t>2</a:t>
            </a:r>
            <a:endParaRPr lang="en-US" b="1" dirty="0">
              <a:latin typeface="Arial" panose="020B0604020202020204" pitchFamily="34" charset="0"/>
              <a:cs typeface="Arial" panose="020B0604020202020204" pitchFamily="34" charset="0"/>
            </a:endParaRPr>
          </a:p>
        </p:txBody>
      </p:sp>
      <p:sp>
        <p:nvSpPr>
          <p:cNvPr id="4" name="Content Placeholder 3" descr="Define “departure” from the provision of the Guide&#10;"/>
          <p:cNvSpPr>
            <a:spLocks noGrp="1"/>
          </p:cNvSpPr>
          <p:nvPr>
            <p:ph sz="half" idx="2"/>
          </p:nvPr>
        </p:nvSpPr>
        <p:spPr>
          <a:xfrm>
            <a:off x="594673" y="2282319"/>
            <a:ext cx="3262220" cy="1575328"/>
          </a:xfrm>
        </p:spPr>
        <p:txBody>
          <a:bodyPr anchor="ctr">
            <a:normAutofit/>
          </a:bodyPr>
          <a:lstStyle/>
          <a:p>
            <a:pPr marL="0" indent="0">
              <a:buNone/>
            </a:pPr>
            <a:r>
              <a:rPr lang="en-US" sz="2400" b="1" u="sng" dirty="0" smtClean="0"/>
              <a:t>Define</a:t>
            </a:r>
            <a:r>
              <a:rPr lang="en-US" sz="2400" b="1" dirty="0" smtClean="0"/>
              <a:t> “departure” from the provision of the </a:t>
            </a:r>
            <a:r>
              <a:rPr lang="en-US" sz="2400" b="1" i="1" dirty="0" smtClean="0"/>
              <a:t>Guide</a:t>
            </a:r>
            <a:endParaRPr lang="en-US" sz="2400" b="1" i="1" dirty="0"/>
          </a:p>
        </p:txBody>
      </p:sp>
      <p:cxnSp>
        <p:nvCxnSpPr>
          <p:cNvPr id="12" name="Straight Connector 11" descr="line"/>
          <p:cNvCxnSpPr/>
          <p:nvPr/>
        </p:nvCxnSpPr>
        <p:spPr>
          <a:xfrm>
            <a:off x="3883158" y="2780862"/>
            <a:ext cx="729455"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Oval 13" descr="1" title="1"/>
          <p:cNvSpPr/>
          <p:nvPr/>
        </p:nvSpPr>
        <p:spPr>
          <a:xfrm>
            <a:off x="4211637" y="2437507"/>
            <a:ext cx="685800" cy="685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smtClean="0">
                <a:latin typeface="Arial" panose="020B0604020202020204" pitchFamily="34" charset="0"/>
                <a:cs typeface="Arial" panose="020B0604020202020204" pitchFamily="34" charset="0"/>
              </a:rPr>
              <a:t>1</a:t>
            </a:r>
            <a:endParaRPr lang="en-US" b="1" dirty="0">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a:xfrm>
            <a:off x="629842" y="1314684"/>
            <a:ext cx="8514158" cy="699465"/>
          </a:xfrm>
        </p:spPr>
        <p:txBody>
          <a:bodyPr>
            <a:normAutofit/>
          </a:bodyPr>
          <a:lstStyle/>
          <a:p>
            <a:r>
              <a:rPr lang="en-US" sz="2800" b="0" dirty="0"/>
              <a:t>After attending this module, you will be able to: </a:t>
            </a:r>
          </a:p>
        </p:txBody>
      </p:sp>
      <p:sp>
        <p:nvSpPr>
          <p:cNvPr id="10" name="Title 1"/>
          <p:cNvSpPr>
            <a:spLocks noGrp="1"/>
          </p:cNvSpPr>
          <p:nvPr>
            <p:ph type="title"/>
          </p:nvPr>
        </p:nvSpPr>
        <p:spPr>
          <a:xfrm>
            <a:off x="0" y="-42651"/>
            <a:ext cx="9144000" cy="1325563"/>
          </a:xfrm>
          <a:solidFill>
            <a:schemeClr val="accent4"/>
          </a:solidFill>
        </p:spPr>
        <p:txBody>
          <a:bodyPr>
            <a:normAutofit/>
          </a:bodyPr>
          <a:lstStyle/>
          <a:p>
            <a:pPr algn="ctr"/>
            <a:r>
              <a:rPr lang="en-US" sz="4400" dirty="0" smtClean="0">
                <a:solidFill>
                  <a:schemeClr val="bg1"/>
                </a:solidFill>
              </a:rPr>
              <a:t>Learning Objectives</a:t>
            </a:r>
            <a:endParaRPr lang="en-US" sz="4400" dirty="0">
              <a:solidFill>
                <a:schemeClr val="bg1"/>
              </a:solidFill>
            </a:endParaRPr>
          </a:p>
        </p:txBody>
      </p:sp>
    </p:spTree>
    <p:extLst>
      <p:ext uri="{BB962C8B-B14F-4D97-AF65-F5344CB8AC3E}">
        <p14:creationId xmlns:p14="http://schemas.microsoft.com/office/powerpoint/2010/main" val="1556353235"/>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descr="Departures Flowchart: https://grants.nih.gov/grants/olaw/Departures_flow_chart.pdf &#10;The Guide:&#10;https://grants.nih.gov/grants/olaw/Guide-for-the-Care-and-use-of-laboratory-animals.pdf &#10;OLAW: &#10;https://grants.nih.gov/grants/olaw/olaw.htm &#10;Policy NOT-OD-12-148: https://grants.nih.gov/grants/guide/notice-files/NOT-OD-12-148.html &#10;"/>
          <p:cNvSpPr>
            <a:spLocks noGrp="1"/>
          </p:cNvSpPr>
          <p:nvPr>
            <p:ph sz="half" idx="2"/>
          </p:nvPr>
        </p:nvSpPr>
        <p:spPr>
          <a:xfrm>
            <a:off x="2013045" y="2060759"/>
            <a:ext cx="6869698" cy="4351338"/>
          </a:xfrm>
        </p:spPr>
        <p:txBody>
          <a:bodyPr/>
          <a:lstStyle/>
          <a:p>
            <a:pPr marL="339725" indent="-339725"/>
            <a:r>
              <a:rPr lang="en-US" sz="2000" dirty="0"/>
              <a:t>Departures Flowchart: </a:t>
            </a:r>
            <a:r>
              <a:rPr lang="en-US" sz="2000" dirty="0">
                <a:hlinkClick r:id="rId3"/>
              </a:rPr>
              <a:t>https://grants.nih.gov/grants/olaw/Departures_flow_chart.pdf</a:t>
            </a:r>
            <a:r>
              <a:rPr lang="en-US" sz="2000" dirty="0"/>
              <a:t> </a:t>
            </a:r>
          </a:p>
          <a:p>
            <a:pPr marL="339725" indent="-339725"/>
            <a:r>
              <a:rPr lang="en-US" sz="2000" dirty="0"/>
              <a:t>The </a:t>
            </a:r>
            <a:r>
              <a:rPr lang="en-US" sz="2000" i="1" dirty="0"/>
              <a:t>Guide</a:t>
            </a:r>
            <a:r>
              <a:rPr lang="en-US" sz="2000" dirty="0" smtClean="0"/>
              <a:t>:</a:t>
            </a:r>
            <a:br>
              <a:rPr lang="en-US" sz="2000" dirty="0" smtClean="0"/>
            </a:br>
            <a:r>
              <a:rPr lang="en-US" sz="2000" dirty="0" smtClean="0">
                <a:hlinkClick r:id="rId4"/>
              </a:rPr>
              <a:t>https</a:t>
            </a:r>
            <a:r>
              <a:rPr lang="en-US" sz="2000" dirty="0">
                <a:hlinkClick r:id="rId4"/>
              </a:rPr>
              <a:t>://grants.nih.gov/grants/olaw/Guide-for-the-Care-and-use-of-laboratory-animals.pdf</a:t>
            </a:r>
            <a:r>
              <a:rPr lang="en-US" sz="2000" dirty="0"/>
              <a:t> </a:t>
            </a:r>
          </a:p>
          <a:p>
            <a:pPr marL="339725" indent="-339725"/>
            <a:r>
              <a:rPr lang="en-US" sz="2000" dirty="0"/>
              <a:t>OLAW: </a:t>
            </a:r>
            <a:r>
              <a:rPr lang="en-US" sz="2000" dirty="0" smtClean="0"/>
              <a:t/>
            </a:r>
            <a:br>
              <a:rPr lang="en-US" sz="2000" dirty="0" smtClean="0"/>
            </a:br>
            <a:r>
              <a:rPr lang="en-US" sz="2000" dirty="0" smtClean="0">
                <a:hlinkClick r:id="rId5"/>
              </a:rPr>
              <a:t>https://</a:t>
            </a:r>
            <a:r>
              <a:rPr lang="en-US" sz="2000" dirty="0">
                <a:hlinkClick r:id="rId5"/>
              </a:rPr>
              <a:t>grants.nih.gov/grants/olaw/olaw.htm</a:t>
            </a:r>
            <a:r>
              <a:rPr lang="en-US" sz="2000" dirty="0"/>
              <a:t> </a:t>
            </a:r>
          </a:p>
          <a:p>
            <a:pPr marL="339725" indent="-339725"/>
            <a:r>
              <a:rPr lang="en-US" sz="2000" dirty="0"/>
              <a:t>Policy NOT-OD-12-148: </a:t>
            </a:r>
            <a:r>
              <a:rPr lang="en-US" sz="2000" dirty="0">
                <a:hlinkClick r:id="rId6"/>
              </a:rPr>
              <a:t>https://grants.nih.gov/grants/guide/notice-files/NOT-OD-12-148.html</a:t>
            </a:r>
            <a:r>
              <a:rPr lang="en-US" sz="2000" dirty="0"/>
              <a:t> </a:t>
            </a:r>
          </a:p>
          <a:p>
            <a:pPr marL="0" indent="0">
              <a:buNone/>
            </a:pPr>
            <a:endParaRPr lang="en-US" dirty="0"/>
          </a:p>
        </p:txBody>
      </p:sp>
      <p:sp>
        <p:nvSpPr>
          <p:cNvPr id="15" name="Title 14"/>
          <p:cNvSpPr>
            <a:spLocks noGrp="1"/>
          </p:cNvSpPr>
          <p:nvPr>
            <p:ph type="title"/>
          </p:nvPr>
        </p:nvSpPr>
        <p:spPr>
          <a:xfrm>
            <a:off x="0" y="-639"/>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Resources and Additional Info</a:t>
            </a:r>
            <a:endParaRPr lang="en-US" sz="4000" dirty="0">
              <a:latin typeface="Arial" panose="020B0604020202020204" pitchFamily="34" charset="0"/>
              <a:cs typeface="Arial" panose="020B0604020202020204" pitchFamily="34" charset="0"/>
            </a:endParaRPr>
          </a:p>
        </p:txBody>
      </p:sp>
      <p:pic>
        <p:nvPicPr>
          <p:cNvPr id="16" name="Content Placeholder 15" descr="&quot;I&quot;, Information" title="Information"/>
          <p:cNvPicPr>
            <a:picLocks noGrp="1" noChangeAspect="1"/>
          </p:cNvPicPr>
          <p:nvPr>
            <p:ph sz="half" idx="1"/>
          </p:nvPr>
        </p:nvPicPr>
        <p:blipFill>
          <a:blip r:embed="rId7">
            <a:extLst>
              <a:ext uri="{28A0092B-C50C-407E-A947-70E740481C1C}">
                <a14:useLocalDpi xmlns:a14="http://schemas.microsoft.com/office/drawing/2010/main" val="0"/>
              </a:ext>
            </a:extLst>
          </a:blip>
          <a:stretch>
            <a:fillRect/>
          </a:stretch>
        </p:blipFill>
        <p:spPr>
          <a:xfrm>
            <a:off x="274320" y="2069621"/>
            <a:ext cx="1640227" cy="1640227"/>
          </a:xfrm>
          <a:prstGeom prst="rect">
            <a:avLst/>
          </a:prstGeom>
        </p:spPr>
      </p:pic>
    </p:spTree>
    <p:extLst>
      <p:ext uri="{BB962C8B-B14F-4D97-AF65-F5344CB8AC3E}">
        <p14:creationId xmlns:p14="http://schemas.microsoft.com/office/powerpoint/2010/main" val="11857702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5"/>
            <a:ext cx="9144000" cy="1325880"/>
          </a:xfrm>
          <a:solidFill>
            <a:schemeClr val="accent4"/>
          </a:solidFill>
        </p:spPr>
        <p:txBody>
          <a:bodyPr>
            <a:normAutofit/>
          </a:bodyPr>
          <a:lstStyle/>
          <a:p>
            <a:pPr algn="ctr"/>
            <a:r>
              <a:rPr lang="en-US" sz="4400" dirty="0" smtClean="0">
                <a:solidFill>
                  <a:schemeClr val="bg1"/>
                </a:solidFill>
              </a:rPr>
              <a:t>Goals</a:t>
            </a:r>
            <a:endParaRPr lang="en-US" sz="4400" dirty="0">
              <a:solidFill>
                <a:schemeClr val="bg1"/>
              </a:solidFill>
            </a:endParaRPr>
          </a:p>
        </p:txBody>
      </p:sp>
      <p:sp>
        <p:nvSpPr>
          <p:cNvPr id="4" name="Text Placeholder 3"/>
          <p:cNvSpPr>
            <a:spLocks noGrp="1"/>
          </p:cNvSpPr>
          <p:nvPr>
            <p:ph type="body" idx="1"/>
          </p:nvPr>
        </p:nvSpPr>
        <p:spPr>
          <a:xfrm>
            <a:off x="514091" y="1492970"/>
            <a:ext cx="5041753" cy="648183"/>
          </a:xfrm>
        </p:spPr>
        <p:txBody>
          <a:bodyPr>
            <a:noAutofit/>
          </a:bodyPr>
          <a:lstStyle/>
          <a:p>
            <a:pPr lvl="0" defTabSz="457200">
              <a:lnSpc>
                <a:spcPct val="100000"/>
              </a:lnSpc>
              <a:spcBef>
                <a:spcPts val="0"/>
              </a:spcBef>
            </a:pPr>
            <a:r>
              <a:rPr lang="en-US" sz="2800" b="0" dirty="0">
                <a:solidFill>
                  <a:srgbClr val="000000"/>
                </a:solidFill>
              </a:rPr>
              <a:t>Our g</a:t>
            </a:r>
            <a:r>
              <a:rPr lang="en-US" sz="2800" b="0" dirty="0" smtClean="0">
                <a:solidFill>
                  <a:srgbClr val="000000"/>
                </a:solidFill>
              </a:rPr>
              <a:t>oals </a:t>
            </a:r>
            <a:r>
              <a:rPr lang="en-US" sz="2800" b="0" dirty="0">
                <a:solidFill>
                  <a:srgbClr val="000000"/>
                </a:solidFill>
              </a:rPr>
              <a:t>for this session: </a:t>
            </a:r>
          </a:p>
        </p:txBody>
      </p:sp>
      <p:sp>
        <p:nvSpPr>
          <p:cNvPr id="5" name="Content Placeholder 4"/>
          <p:cNvSpPr>
            <a:spLocks noGrp="1"/>
          </p:cNvSpPr>
          <p:nvPr>
            <p:ph sz="half" idx="2"/>
          </p:nvPr>
        </p:nvSpPr>
        <p:spPr>
          <a:xfrm>
            <a:off x="2812647" y="2389329"/>
            <a:ext cx="3530279" cy="1789132"/>
          </a:xfrm>
          <a:solidFill>
            <a:schemeClr val="accent4"/>
          </a:solidFill>
        </p:spPr>
        <p:txBody>
          <a:bodyPr>
            <a:normAutofit/>
          </a:bodyPr>
          <a:lstStyle/>
          <a:p>
            <a:pPr marL="0" lvl="0" indent="0" algn="ctr">
              <a:buNone/>
            </a:pPr>
            <a:r>
              <a:rPr lang="en-US" sz="2800" b="1" u="sng" dirty="0">
                <a:solidFill>
                  <a:schemeClr val="bg1"/>
                </a:solidFill>
              </a:rPr>
              <a:t>Understand</a:t>
            </a:r>
            <a:r>
              <a:rPr lang="en-US" sz="2800" b="1" dirty="0">
                <a:solidFill>
                  <a:schemeClr val="bg1"/>
                </a:solidFill>
              </a:rPr>
              <a:t> departures from the provisions of the</a:t>
            </a:r>
            <a:r>
              <a:rPr lang="en-US" sz="2800" b="1" i="1" dirty="0">
                <a:solidFill>
                  <a:schemeClr val="bg1"/>
                </a:solidFill>
              </a:rPr>
              <a:t> Guide</a:t>
            </a:r>
            <a:endParaRPr lang="en-US" sz="2800" i="1" dirty="0">
              <a:solidFill>
                <a:schemeClr val="bg1"/>
              </a:solidFill>
            </a:endParaRPr>
          </a:p>
        </p:txBody>
      </p:sp>
      <p:sp>
        <p:nvSpPr>
          <p:cNvPr id="7" name="Content Placeholder 6"/>
          <p:cNvSpPr>
            <a:spLocks noGrp="1"/>
          </p:cNvSpPr>
          <p:nvPr>
            <p:ph sz="quarter" idx="4"/>
          </p:nvPr>
        </p:nvSpPr>
        <p:spPr>
          <a:xfrm>
            <a:off x="2812647" y="4676171"/>
            <a:ext cx="3530279" cy="1365814"/>
          </a:xfrm>
          <a:solidFill>
            <a:schemeClr val="accent4"/>
          </a:solidFill>
        </p:spPr>
        <p:txBody>
          <a:bodyPr/>
          <a:lstStyle/>
          <a:p>
            <a:pPr marL="0" indent="0" algn="ctr">
              <a:buNone/>
            </a:pPr>
            <a:r>
              <a:rPr lang="en-US" sz="2800" b="1" u="sng" dirty="0">
                <a:solidFill>
                  <a:schemeClr val="bg1"/>
                </a:solidFill>
              </a:rPr>
              <a:t>Manage</a:t>
            </a:r>
            <a:r>
              <a:rPr lang="en-US" sz="2800" b="1" dirty="0">
                <a:solidFill>
                  <a:schemeClr val="bg1"/>
                </a:solidFill>
              </a:rPr>
              <a:t> departures to ensure compliance</a:t>
            </a:r>
            <a:endParaRPr lang="en-US" sz="2800" dirty="0">
              <a:solidFill>
                <a:schemeClr val="bg1"/>
              </a:solidFill>
            </a:endParaRPr>
          </a:p>
          <a:p>
            <a:pPr marL="0" indent="0">
              <a:buNone/>
            </a:pPr>
            <a:endParaRPr lang="en-US" dirty="0"/>
          </a:p>
        </p:txBody>
      </p:sp>
    </p:spTree>
    <p:extLst>
      <p:ext uri="{BB962C8B-B14F-4D97-AF65-F5344CB8AC3E}">
        <p14:creationId xmlns:p14="http://schemas.microsoft.com/office/powerpoint/2010/main" val="12799896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501042" y="1615859"/>
            <a:ext cx="8014308" cy="1468497"/>
          </a:xfrm>
        </p:spPr>
        <p:txBody>
          <a:bodyPr>
            <a:normAutofit/>
          </a:bodyPr>
          <a:lstStyle/>
          <a:p>
            <a:pPr marL="342900" marR="0" lvl="0" indent="-342900">
              <a:lnSpc>
                <a:spcPct val="107000"/>
              </a:lnSpc>
              <a:spcBef>
                <a:spcPts val="0"/>
              </a:spcBef>
              <a:spcAft>
                <a:spcPts val="800"/>
              </a:spcAft>
              <a:buFont typeface="+mj-lt"/>
              <a:buAutoNum type="arabicPeriod"/>
            </a:pPr>
            <a:r>
              <a:rPr lang="en-US" sz="2200" dirty="0">
                <a:ea typeface="Calibri" panose="020F0502020204030204" pitchFamily="34" charset="0"/>
              </a:rPr>
              <a:t>T/F – Departures stem from the “must,” “should,” and “may” in the</a:t>
            </a:r>
            <a:r>
              <a:rPr lang="en-US" sz="2200" i="1" dirty="0">
                <a:ea typeface="Calibri" panose="020F0502020204030204" pitchFamily="34" charset="0"/>
              </a:rPr>
              <a:t> Guide.</a:t>
            </a:r>
          </a:p>
          <a:p>
            <a:pPr marL="342900" indent="-342900">
              <a:lnSpc>
                <a:spcPct val="107000"/>
              </a:lnSpc>
              <a:spcBef>
                <a:spcPts val="0"/>
              </a:spcBef>
              <a:spcAft>
                <a:spcPts val="800"/>
              </a:spcAft>
              <a:buFont typeface="+mj-lt"/>
              <a:buAutoNum type="arabicPeriod"/>
            </a:pPr>
            <a:r>
              <a:rPr lang="en-US" sz="2200" dirty="0">
                <a:ea typeface="Calibri" panose="020F0502020204030204" pitchFamily="34" charset="0"/>
              </a:rPr>
              <a:t>Match the term with the statement:</a:t>
            </a:r>
          </a:p>
          <a:p>
            <a:pPr marL="0" indent="0">
              <a:buNone/>
            </a:pPr>
            <a:endParaRPr lang="en-US" dirty="0"/>
          </a:p>
        </p:txBody>
      </p:sp>
      <p:sp>
        <p:nvSpPr>
          <p:cNvPr id="10" name="Content Placeholder 9"/>
          <p:cNvSpPr>
            <a:spLocks noGrp="1"/>
          </p:cNvSpPr>
          <p:nvPr>
            <p:ph sz="quarter" idx="4"/>
          </p:nvPr>
        </p:nvSpPr>
        <p:spPr>
          <a:xfrm>
            <a:off x="501042" y="5561556"/>
            <a:ext cx="8015499" cy="1231130"/>
          </a:xfrm>
        </p:spPr>
        <p:txBody>
          <a:bodyPr>
            <a:normAutofit/>
          </a:bodyPr>
          <a:lstStyle/>
          <a:p>
            <a:pPr marL="0" indent="0">
              <a:buNone/>
            </a:pPr>
            <a:r>
              <a:rPr lang="en-US" sz="2200" dirty="0">
                <a:ea typeface="Calibri" panose="020F0502020204030204" pitchFamily="34" charset="0"/>
              </a:rPr>
              <a:t>3.  </a:t>
            </a:r>
            <a:r>
              <a:rPr lang="en-US" sz="2200" dirty="0" smtClean="0">
                <a:ea typeface="Calibri" panose="020F0502020204030204" pitchFamily="34" charset="0"/>
              </a:rPr>
              <a:t>Describe </a:t>
            </a:r>
            <a:r>
              <a:rPr lang="en-US" sz="2200" dirty="0">
                <a:ea typeface="Calibri" panose="020F0502020204030204" pitchFamily="34" charset="0"/>
              </a:rPr>
              <a:t>a situation where a departure is identified but no report to the IO is required. </a:t>
            </a:r>
          </a:p>
        </p:txBody>
      </p:sp>
      <p:sp>
        <p:nvSpPr>
          <p:cNvPr id="11" name="Content Placeholder 10"/>
          <p:cNvSpPr>
            <a:spLocks noGrp="1"/>
          </p:cNvSpPr>
          <p:nvPr>
            <p:ph sz="quarter" idx="13"/>
          </p:nvPr>
        </p:nvSpPr>
        <p:spPr>
          <a:xfrm>
            <a:off x="851770" y="2939144"/>
            <a:ext cx="7916448" cy="2321788"/>
          </a:xfrm>
          <a:ln>
            <a:solidFill>
              <a:schemeClr val="accent4">
                <a:lumMod val="75000"/>
              </a:schemeClr>
            </a:solidFill>
          </a:ln>
        </p:spPr>
        <p:txBody>
          <a:bodyPr anchor="t">
            <a:normAutofit/>
          </a:bodyPr>
          <a:lstStyle/>
          <a:p>
            <a:pPr marL="0" indent="0" fontAlgn="t">
              <a:spcBef>
                <a:spcPts val="2400"/>
              </a:spcBef>
              <a:spcAft>
                <a:spcPts val="1200"/>
              </a:spcAft>
              <a:buNone/>
            </a:pPr>
            <a:r>
              <a:rPr lang="en-US" sz="1600" b="1" dirty="0" smtClean="0">
                <a:solidFill>
                  <a:schemeClr val="accent4">
                    <a:lumMod val="50000"/>
                  </a:schemeClr>
                </a:solidFill>
              </a:rPr>
              <a:t>Term</a:t>
            </a:r>
            <a:r>
              <a:rPr lang="en-US" sz="1600" dirty="0" smtClean="0">
                <a:solidFill>
                  <a:schemeClr val="accent4">
                    <a:lumMod val="50000"/>
                  </a:schemeClr>
                </a:solidFill>
              </a:rPr>
              <a:t>						</a:t>
            </a:r>
            <a:r>
              <a:rPr lang="en-US" sz="1600" b="1" dirty="0" smtClean="0">
                <a:solidFill>
                  <a:schemeClr val="accent4">
                    <a:lumMod val="50000"/>
                  </a:schemeClr>
                </a:solidFill>
              </a:rPr>
              <a:t>Statement</a:t>
            </a:r>
            <a:endParaRPr lang="en-US" sz="1600" dirty="0">
              <a:solidFill>
                <a:schemeClr val="accent4">
                  <a:lumMod val="50000"/>
                </a:schemeClr>
              </a:solidFill>
            </a:endParaRPr>
          </a:p>
          <a:p>
            <a:pPr marL="0" indent="0" fontAlgn="t">
              <a:spcAft>
                <a:spcPts val="1200"/>
              </a:spcAft>
              <a:buNone/>
            </a:pPr>
            <a:r>
              <a:rPr lang="en-US" sz="1600" b="1" dirty="0"/>
              <a:t>_____“Must” statement </a:t>
            </a:r>
            <a:r>
              <a:rPr lang="en-US" sz="1600" dirty="0" smtClean="0"/>
              <a:t>			A</a:t>
            </a:r>
            <a:r>
              <a:rPr lang="en-US" sz="1600" dirty="0"/>
              <a:t>. Performance Standard and a strong </a:t>
            </a:r>
            <a:r>
              <a:rPr lang="en-US" sz="1600" dirty="0" smtClean="0"/>
              <a:t>						recommendation</a:t>
            </a:r>
            <a:endParaRPr lang="en-US" sz="1600" dirty="0"/>
          </a:p>
          <a:p>
            <a:pPr marL="0" indent="0" fontAlgn="t">
              <a:spcAft>
                <a:spcPts val="1200"/>
              </a:spcAft>
              <a:buNone/>
            </a:pPr>
            <a:r>
              <a:rPr lang="en-US" sz="1600" b="1" dirty="0"/>
              <a:t>_____“Should” </a:t>
            </a:r>
            <a:r>
              <a:rPr lang="en-US" sz="1600" b="1" dirty="0" smtClean="0"/>
              <a:t>statement</a:t>
            </a:r>
            <a:r>
              <a:rPr lang="en-US" sz="1600" dirty="0" smtClean="0"/>
              <a:t>			B</a:t>
            </a:r>
            <a:r>
              <a:rPr lang="en-US" sz="1600" dirty="0"/>
              <a:t>. Suggestion</a:t>
            </a:r>
          </a:p>
          <a:p>
            <a:pPr marL="0" indent="0" fontAlgn="t">
              <a:spcAft>
                <a:spcPts val="1200"/>
              </a:spcAft>
              <a:buNone/>
            </a:pPr>
            <a:r>
              <a:rPr lang="en-US" sz="1600" b="1" dirty="0"/>
              <a:t>_____“May” </a:t>
            </a:r>
            <a:r>
              <a:rPr lang="en-US" sz="1600" b="1" dirty="0" smtClean="0"/>
              <a:t>statement</a:t>
            </a:r>
            <a:r>
              <a:rPr lang="en-US" sz="1600" dirty="0" smtClean="0"/>
              <a:t>			C</a:t>
            </a:r>
            <a:r>
              <a:rPr lang="en-US" sz="1600" dirty="0"/>
              <a:t>. Minimum standard required</a:t>
            </a:r>
          </a:p>
          <a:p>
            <a:pPr marL="0" indent="0">
              <a:spcAft>
                <a:spcPts val="1200"/>
              </a:spcAft>
              <a:buNone/>
            </a:pPr>
            <a:endParaRPr lang="en-US" sz="1600" dirty="0"/>
          </a:p>
        </p:txBody>
      </p:sp>
      <p:sp>
        <p:nvSpPr>
          <p:cNvPr id="13" name="Title 12"/>
          <p:cNvSpPr>
            <a:spLocks noGrp="1"/>
          </p:cNvSpPr>
          <p:nvPr>
            <p:ph type="title"/>
          </p:nvPr>
        </p:nvSpPr>
        <p:spPr>
          <a:xfrm>
            <a:off x="0" y="-10655"/>
            <a:ext cx="9143999"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Summative Assessment</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03664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28650" y="1825625"/>
            <a:ext cx="7886700" cy="4351338"/>
          </a:xfrm>
        </p:spPr>
        <p:txBody>
          <a:bodyPr>
            <a:normAutofit/>
          </a:bodyPr>
          <a:lstStyle/>
          <a:p>
            <a:pPr marL="0" indent="0">
              <a:buNone/>
            </a:pPr>
            <a:r>
              <a:rPr lang="en-US" sz="2400" b="1" u="sng" dirty="0">
                <a:ea typeface="Calibri" panose="020F0502020204030204" pitchFamily="34" charset="0"/>
              </a:rPr>
              <a:t>SCENARIO</a:t>
            </a:r>
            <a:r>
              <a:rPr lang="en-US" sz="2400" dirty="0">
                <a:ea typeface="Calibri" panose="020F0502020204030204" pitchFamily="34" charset="0"/>
              </a:rPr>
              <a:t>: A mouse room can’t be accessed or animals observed for 24 hours because total darkness is required during this period. The PI provided scientific justification and the protocol was approved by the IACUC. </a:t>
            </a:r>
          </a:p>
          <a:p>
            <a:pPr marL="0" indent="0">
              <a:buNone/>
            </a:pPr>
            <a:endParaRPr lang="en-US" sz="2400" dirty="0" smtClean="0"/>
          </a:p>
          <a:p>
            <a:pPr marL="0" indent="0">
              <a:buNone/>
            </a:pPr>
            <a:r>
              <a:rPr lang="en-US" sz="2400" b="1" u="sng" dirty="0">
                <a:ea typeface="Calibri" panose="020F0502020204030204" pitchFamily="34" charset="0"/>
              </a:rPr>
              <a:t>QUESTIONS</a:t>
            </a:r>
            <a:r>
              <a:rPr lang="en-US" sz="2400" dirty="0">
                <a:ea typeface="Calibri" panose="020F0502020204030204" pitchFamily="34" charset="0"/>
              </a:rPr>
              <a:t>: Is this a departure? If yes, why? Is it reportable and if yes, to whom?</a:t>
            </a:r>
            <a:endParaRPr lang="en-US" sz="2400" dirty="0"/>
          </a:p>
          <a:p>
            <a:pPr marL="0" indent="0">
              <a:buNone/>
            </a:pPr>
            <a:endParaRPr lang="en-US" sz="2400" dirty="0"/>
          </a:p>
        </p:txBody>
      </p:sp>
      <p:sp>
        <p:nvSpPr>
          <p:cNvPr id="7" name="Title 6"/>
          <p:cNvSpPr>
            <a:spLocks noGrp="1"/>
          </p:cNvSpPr>
          <p:nvPr>
            <p:ph type="title"/>
          </p:nvPr>
        </p:nvSpPr>
        <p:spPr>
          <a:xfrm>
            <a:off x="0" y="1871"/>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Summative Assessment - Scenario</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4611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descr="Questions?" title="Questions?"/>
          <p:cNvSpPr>
            <a:spLocks noGrp="1"/>
          </p:cNvSpPr>
          <p:nvPr>
            <p:ph sz="half" idx="2"/>
          </p:nvPr>
        </p:nvSpPr>
        <p:spPr>
          <a:xfrm>
            <a:off x="939453" y="5549030"/>
            <a:ext cx="7302673" cy="874380"/>
          </a:xfrm>
        </p:spPr>
        <p:txBody>
          <a:bodyPr anchor="t">
            <a:normAutofit/>
          </a:bodyPr>
          <a:lstStyle/>
          <a:p>
            <a:pPr marL="0" indent="0" algn="ctr">
              <a:buNone/>
            </a:pPr>
            <a:r>
              <a:rPr lang="en-US" sz="4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Questions?</a:t>
            </a:r>
          </a:p>
          <a:p>
            <a:pPr marL="0" indent="0" algn="ctr">
              <a:buNone/>
            </a:pPr>
            <a:endParaRPr lang="en-US" sz="3600" dirty="0"/>
          </a:p>
        </p:txBody>
      </p:sp>
      <p:sp>
        <p:nvSpPr>
          <p:cNvPr id="8" name="Title 7"/>
          <p:cNvSpPr>
            <a:spLocks noGrp="1"/>
          </p:cNvSpPr>
          <p:nvPr>
            <p:ph type="title"/>
          </p:nvPr>
        </p:nvSpPr>
        <p:spPr>
          <a:xfrm>
            <a:off x="0" y="1871"/>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Thank You!</a:t>
            </a:r>
            <a:endParaRPr lang="en-US" sz="4000" dirty="0">
              <a:latin typeface="Arial" panose="020B0604020202020204" pitchFamily="34" charset="0"/>
              <a:cs typeface="Arial" panose="020B0604020202020204" pitchFamily="34" charset="0"/>
            </a:endParaRPr>
          </a:p>
        </p:txBody>
      </p:sp>
      <p:pic>
        <p:nvPicPr>
          <p:cNvPr id="9" name="Content Placeholder 8" descr="Question mark" title="Question mark"/>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21853" y="1955126"/>
            <a:ext cx="3910831" cy="3168019"/>
          </a:xfrm>
          <a:prstGeom prst="rect">
            <a:avLst/>
          </a:prstGeom>
        </p:spPr>
      </p:pic>
    </p:spTree>
    <p:extLst>
      <p:ext uri="{BB962C8B-B14F-4D97-AF65-F5344CB8AC3E}">
        <p14:creationId xmlns:p14="http://schemas.microsoft.com/office/powerpoint/2010/main" val="2043876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descr="Determine reporting requirements&#10;"/>
          <p:cNvSpPr/>
          <p:nvPr/>
        </p:nvSpPr>
        <p:spPr>
          <a:xfrm>
            <a:off x="5283992" y="4974242"/>
            <a:ext cx="3299883" cy="15753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400" dirty="0">
              <a:solidFill>
                <a:schemeClr val="tx1"/>
              </a:solidFill>
            </a:endParaRPr>
          </a:p>
        </p:txBody>
      </p:sp>
      <p:sp>
        <p:nvSpPr>
          <p:cNvPr id="19" name="Rectangle 18" descr="Apply tool(s) to manage departures&#10;"/>
          <p:cNvSpPr/>
          <p:nvPr/>
        </p:nvSpPr>
        <p:spPr>
          <a:xfrm>
            <a:off x="613258" y="4237500"/>
            <a:ext cx="3267338" cy="157882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p>
        </p:txBody>
      </p:sp>
      <p:sp>
        <p:nvSpPr>
          <p:cNvPr id="18" name="Rectangle 17" descr="Identify examples of departures&#10;"/>
          <p:cNvSpPr/>
          <p:nvPr/>
        </p:nvSpPr>
        <p:spPr>
          <a:xfrm>
            <a:off x="5283992" y="2917489"/>
            <a:ext cx="3299883" cy="15753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endParaRPr lang="en-US" sz="2400" b="1" dirty="0">
              <a:solidFill>
                <a:schemeClr val="tx1"/>
              </a:solidFill>
            </a:endParaRPr>
          </a:p>
        </p:txBody>
      </p:sp>
      <p:sp>
        <p:nvSpPr>
          <p:cNvPr id="17" name="Rectangle 16" descr="Define “departure” from the provision &#10;of the Guide&#10;"/>
          <p:cNvSpPr/>
          <p:nvPr/>
        </p:nvSpPr>
        <p:spPr>
          <a:xfrm>
            <a:off x="583275" y="2282318"/>
            <a:ext cx="3299883" cy="15753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endParaRPr lang="en-US" sz="2400" b="1" i="1" dirty="0">
              <a:solidFill>
                <a:schemeClr val="tx1"/>
              </a:solidFill>
            </a:endParaRPr>
          </a:p>
        </p:txBody>
      </p:sp>
      <p:cxnSp>
        <p:nvCxnSpPr>
          <p:cNvPr id="13" name="Straight Connector 12" descr="line"/>
          <p:cNvCxnSpPr>
            <a:stCxn id="14" idx="0"/>
            <a:endCxn id="22" idx="4"/>
          </p:cNvCxnSpPr>
          <p:nvPr/>
        </p:nvCxnSpPr>
        <p:spPr>
          <a:xfrm flipH="1">
            <a:off x="4532709" y="2437507"/>
            <a:ext cx="21828" cy="3412363"/>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Content Placeholder 7" descr="Determine reporting requirements&#10;"/>
          <p:cNvSpPr>
            <a:spLocks noGrp="1"/>
          </p:cNvSpPr>
          <p:nvPr>
            <p:ph sz="quarter" idx="14"/>
          </p:nvPr>
        </p:nvSpPr>
        <p:spPr>
          <a:xfrm>
            <a:off x="5305818" y="4974242"/>
            <a:ext cx="3278057" cy="1575329"/>
          </a:xfrm>
        </p:spPr>
        <p:txBody>
          <a:bodyPr anchor="ctr">
            <a:normAutofit/>
          </a:bodyPr>
          <a:lstStyle/>
          <a:p>
            <a:pPr marL="0" indent="0">
              <a:buNone/>
            </a:pPr>
            <a:r>
              <a:rPr lang="en-US" sz="2400" b="1" u="sng" dirty="0"/>
              <a:t>Determine </a:t>
            </a:r>
            <a:r>
              <a:rPr lang="en-US" sz="2400" b="1" dirty="0"/>
              <a:t>reporting </a:t>
            </a:r>
            <a:r>
              <a:rPr lang="en-US" sz="2400" b="1" dirty="0" smtClean="0"/>
              <a:t>requirements</a:t>
            </a:r>
            <a:endParaRPr lang="en-US" sz="2400" b="1" dirty="0"/>
          </a:p>
        </p:txBody>
      </p:sp>
      <p:cxnSp>
        <p:nvCxnSpPr>
          <p:cNvPr id="20" name="Straight Connector 19" descr="line"/>
          <p:cNvCxnSpPr/>
          <p:nvPr/>
        </p:nvCxnSpPr>
        <p:spPr>
          <a:xfrm>
            <a:off x="4706937" y="5518781"/>
            <a:ext cx="729455"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Oval 21" descr="4" title="4"/>
          <p:cNvSpPr/>
          <p:nvPr/>
        </p:nvSpPr>
        <p:spPr>
          <a:xfrm>
            <a:off x="4189809" y="5164070"/>
            <a:ext cx="685800" cy="685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a:latin typeface="Arial" panose="020B0604020202020204" pitchFamily="34" charset="0"/>
                <a:cs typeface="Arial" panose="020B0604020202020204" pitchFamily="34" charset="0"/>
              </a:rPr>
              <a:t>4</a:t>
            </a:r>
          </a:p>
        </p:txBody>
      </p:sp>
      <p:sp>
        <p:nvSpPr>
          <p:cNvPr id="7" name="Content Placeholder 6" descr="Apply tool(s) to manage departures&#10;"/>
          <p:cNvSpPr>
            <a:spLocks noGrp="1"/>
          </p:cNvSpPr>
          <p:nvPr>
            <p:ph sz="quarter" idx="13"/>
          </p:nvPr>
        </p:nvSpPr>
        <p:spPr>
          <a:xfrm>
            <a:off x="617184" y="4211683"/>
            <a:ext cx="3263412" cy="1604639"/>
          </a:xfrm>
        </p:spPr>
        <p:txBody>
          <a:bodyPr anchor="ctr">
            <a:normAutofit/>
          </a:bodyPr>
          <a:lstStyle/>
          <a:p>
            <a:pPr marL="0" indent="0">
              <a:buNone/>
            </a:pPr>
            <a:r>
              <a:rPr lang="en-US" sz="2400" b="1" u="sng" dirty="0"/>
              <a:t>Apply</a:t>
            </a:r>
            <a:r>
              <a:rPr lang="en-US" sz="2400" b="1" dirty="0"/>
              <a:t> tool(s) to manage </a:t>
            </a:r>
            <a:r>
              <a:rPr lang="en-US" sz="2400" b="1" dirty="0" smtClean="0"/>
              <a:t>departures</a:t>
            </a:r>
            <a:endParaRPr lang="en-US" sz="2400" b="1" dirty="0"/>
          </a:p>
        </p:txBody>
      </p:sp>
      <p:cxnSp>
        <p:nvCxnSpPr>
          <p:cNvPr id="23" name="Straight Connector 22" descr="line"/>
          <p:cNvCxnSpPr/>
          <p:nvPr/>
        </p:nvCxnSpPr>
        <p:spPr>
          <a:xfrm>
            <a:off x="3825082" y="4628539"/>
            <a:ext cx="729455"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Oval 15" descr="3" title="3"/>
          <p:cNvSpPr/>
          <p:nvPr/>
        </p:nvSpPr>
        <p:spPr>
          <a:xfrm>
            <a:off x="4211636" y="4288442"/>
            <a:ext cx="685800" cy="685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smtClean="0">
                <a:latin typeface="Arial" panose="020B0604020202020204" pitchFamily="34" charset="0"/>
                <a:cs typeface="Arial" panose="020B0604020202020204" pitchFamily="34" charset="0"/>
              </a:rPr>
              <a:t>3</a:t>
            </a:r>
            <a:endParaRPr lang="en-US" b="1" dirty="0">
              <a:latin typeface="Arial" panose="020B0604020202020204" pitchFamily="34" charset="0"/>
              <a:cs typeface="Arial" panose="020B0604020202020204" pitchFamily="34" charset="0"/>
            </a:endParaRPr>
          </a:p>
        </p:txBody>
      </p:sp>
      <p:sp>
        <p:nvSpPr>
          <p:cNvPr id="6" name="Content Placeholder 5" descr="Identify examples of departures&#10;"/>
          <p:cNvSpPr>
            <a:spLocks noGrp="1"/>
          </p:cNvSpPr>
          <p:nvPr>
            <p:ph sz="quarter" idx="4"/>
          </p:nvPr>
        </p:nvSpPr>
        <p:spPr>
          <a:xfrm>
            <a:off x="5305818" y="2929002"/>
            <a:ext cx="3278057" cy="1544411"/>
          </a:xfrm>
        </p:spPr>
        <p:txBody>
          <a:bodyPr anchor="ctr">
            <a:normAutofit/>
          </a:bodyPr>
          <a:lstStyle/>
          <a:p>
            <a:pPr marL="0" indent="0">
              <a:buNone/>
            </a:pPr>
            <a:r>
              <a:rPr lang="en-US" sz="2400" b="1" u="sng" dirty="0"/>
              <a:t>Identify</a:t>
            </a:r>
            <a:r>
              <a:rPr lang="en-US" sz="2400" b="1" dirty="0"/>
              <a:t> examples of </a:t>
            </a:r>
            <a:r>
              <a:rPr lang="en-US" sz="2400" b="1" dirty="0" smtClean="0"/>
              <a:t>departures</a:t>
            </a:r>
            <a:endParaRPr lang="en-US" sz="2400" b="1" dirty="0"/>
          </a:p>
        </p:txBody>
      </p:sp>
      <p:cxnSp>
        <p:nvCxnSpPr>
          <p:cNvPr id="11" name="Straight Connector 10" descr="line"/>
          <p:cNvCxnSpPr/>
          <p:nvPr/>
        </p:nvCxnSpPr>
        <p:spPr>
          <a:xfrm>
            <a:off x="4554537" y="3705154"/>
            <a:ext cx="729455"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5" name="Oval 14" descr="2" title="2"/>
          <p:cNvSpPr/>
          <p:nvPr/>
        </p:nvSpPr>
        <p:spPr>
          <a:xfrm>
            <a:off x="4207934" y="3362254"/>
            <a:ext cx="685800" cy="685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smtClean="0">
                <a:latin typeface="Arial" panose="020B0604020202020204" pitchFamily="34" charset="0"/>
                <a:cs typeface="Arial" panose="020B0604020202020204" pitchFamily="34" charset="0"/>
              </a:rPr>
              <a:t>2</a:t>
            </a:r>
            <a:endParaRPr lang="en-US" b="1" dirty="0">
              <a:latin typeface="Arial" panose="020B0604020202020204" pitchFamily="34" charset="0"/>
              <a:cs typeface="Arial" panose="020B0604020202020204" pitchFamily="34" charset="0"/>
            </a:endParaRPr>
          </a:p>
        </p:txBody>
      </p:sp>
      <p:sp>
        <p:nvSpPr>
          <p:cNvPr id="4" name="Content Placeholder 3" descr="Define “departure” from the provision &#10;of the Guide&#10;"/>
          <p:cNvSpPr>
            <a:spLocks noGrp="1"/>
          </p:cNvSpPr>
          <p:nvPr>
            <p:ph sz="half" idx="2"/>
          </p:nvPr>
        </p:nvSpPr>
        <p:spPr>
          <a:xfrm>
            <a:off x="594673" y="2282319"/>
            <a:ext cx="3262220" cy="1613276"/>
          </a:xfrm>
        </p:spPr>
        <p:txBody>
          <a:bodyPr anchor="ctr">
            <a:normAutofit/>
          </a:bodyPr>
          <a:lstStyle/>
          <a:p>
            <a:pPr marL="0" indent="0">
              <a:buNone/>
            </a:pPr>
            <a:r>
              <a:rPr lang="en-US" sz="2400" b="1" u="sng" dirty="0"/>
              <a:t>Define</a:t>
            </a:r>
            <a:r>
              <a:rPr lang="en-US" sz="2400" b="1" dirty="0"/>
              <a:t> “departure” from the provision </a:t>
            </a:r>
            <a:r>
              <a:rPr lang="en-US" sz="2400" b="1" dirty="0" smtClean="0"/>
              <a:t/>
            </a:r>
            <a:br>
              <a:rPr lang="en-US" sz="2400" b="1" dirty="0" smtClean="0"/>
            </a:br>
            <a:r>
              <a:rPr lang="en-US" sz="2400" b="1" dirty="0" smtClean="0"/>
              <a:t>of </a:t>
            </a:r>
            <a:r>
              <a:rPr lang="en-US" sz="2400" b="1" dirty="0"/>
              <a:t>the </a:t>
            </a:r>
            <a:r>
              <a:rPr lang="en-US" sz="2400" b="1" i="1" dirty="0" smtClean="0"/>
              <a:t>Guide</a:t>
            </a:r>
            <a:endParaRPr lang="en-US" sz="2400" b="1" i="1" dirty="0"/>
          </a:p>
        </p:txBody>
      </p:sp>
      <p:cxnSp>
        <p:nvCxnSpPr>
          <p:cNvPr id="12" name="Straight Connector 11" descr="line"/>
          <p:cNvCxnSpPr/>
          <p:nvPr/>
        </p:nvCxnSpPr>
        <p:spPr>
          <a:xfrm>
            <a:off x="3843206" y="2792511"/>
            <a:ext cx="729455"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Oval 13" descr="1" title="1"/>
          <p:cNvSpPr/>
          <p:nvPr/>
        </p:nvSpPr>
        <p:spPr>
          <a:xfrm>
            <a:off x="4211637" y="2437507"/>
            <a:ext cx="685800" cy="685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smtClean="0">
                <a:latin typeface="Arial" panose="020B0604020202020204" pitchFamily="34" charset="0"/>
                <a:cs typeface="Arial" panose="020B0604020202020204" pitchFamily="34" charset="0"/>
              </a:rPr>
              <a:t>1</a:t>
            </a:r>
            <a:endParaRPr lang="en-US" b="1" dirty="0">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a:xfrm>
            <a:off x="629842" y="1314684"/>
            <a:ext cx="8514158" cy="699465"/>
          </a:xfrm>
        </p:spPr>
        <p:txBody>
          <a:bodyPr>
            <a:normAutofit/>
          </a:bodyPr>
          <a:lstStyle/>
          <a:p>
            <a:r>
              <a:rPr lang="en-US" sz="2800" b="0" dirty="0"/>
              <a:t>After attending this module, you will be able to: </a:t>
            </a:r>
          </a:p>
        </p:txBody>
      </p:sp>
      <p:sp>
        <p:nvSpPr>
          <p:cNvPr id="10" name="Title 1"/>
          <p:cNvSpPr>
            <a:spLocks noGrp="1"/>
          </p:cNvSpPr>
          <p:nvPr>
            <p:ph type="title"/>
          </p:nvPr>
        </p:nvSpPr>
        <p:spPr>
          <a:xfrm>
            <a:off x="0" y="-42651"/>
            <a:ext cx="9144000" cy="1325563"/>
          </a:xfrm>
          <a:solidFill>
            <a:schemeClr val="accent4"/>
          </a:solidFill>
        </p:spPr>
        <p:txBody>
          <a:bodyPr>
            <a:normAutofit/>
          </a:bodyPr>
          <a:lstStyle/>
          <a:p>
            <a:pPr algn="ctr"/>
            <a:r>
              <a:rPr lang="en-US" sz="4400" dirty="0" smtClean="0">
                <a:solidFill>
                  <a:schemeClr val="bg1"/>
                </a:solidFill>
              </a:rPr>
              <a:t>Learning Objectives</a:t>
            </a:r>
            <a:endParaRPr lang="en-US" sz="4400" dirty="0">
              <a:solidFill>
                <a:schemeClr val="bg1"/>
              </a:solidFill>
            </a:endParaRPr>
          </a:p>
        </p:txBody>
      </p:sp>
    </p:spTree>
    <p:extLst>
      <p:ext uri="{BB962C8B-B14F-4D97-AF65-F5344CB8AC3E}">
        <p14:creationId xmlns:p14="http://schemas.microsoft.com/office/powerpoint/2010/main" val="1526008307"/>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descr="text box"/>
          <p:cNvSpPr/>
          <p:nvPr/>
        </p:nvSpPr>
        <p:spPr>
          <a:xfrm>
            <a:off x="-4762" y="2975212"/>
            <a:ext cx="9144000" cy="266131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descr="Define “departure” from the provision of the Guide&#10;Identify examples of departure&#10;"/>
          <p:cNvSpPr>
            <a:spLocks noGrp="1"/>
          </p:cNvSpPr>
          <p:nvPr>
            <p:ph type="body" idx="1"/>
          </p:nvPr>
        </p:nvSpPr>
        <p:spPr/>
        <p:txBody>
          <a:bodyPr>
            <a:normAutofit/>
          </a:bodyPr>
          <a:lstStyle/>
          <a:p>
            <a:r>
              <a:rPr lang="en-US" sz="2400" u="sng" dirty="0" smtClean="0">
                <a:solidFill>
                  <a:schemeClr val="bg1"/>
                </a:solidFill>
              </a:rPr>
              <a:t>Define</a:t>
            </a:r>
            <a:r>
              <a:rPr lang="en-US" sz="2400" dirty="0" smtClean="0">
                <a:solidFill>
                  <a:schemeClr val="bg1"/>
                </a:solidFill>
              </a:rPr>
              <a:t> “departure” from the provision of the</a:t>
            </a:r>
            <a:r>
              <a:rPr lang="en-US" sz="2400" i="1" dirty="0" smtClean="0">
                <a:solidFill>
                  <a:schemeClr val="bg1"/>
                </a:solidFill>
              </a:rPr>
              <a:t> Guide</a:t>
            </a:r>
            <a:endParaRPr lang="en-US" sz="2400" dirty="0" smtClean="0">
              <a:solidFill>
                <a:schemeClr val="bg1"/>
              </a:solidFill>
            </a:endParaRPr>
          </a:p>
          <a:p>
            <a:r>
              <a:rPr lang="en-US" sz="2400" u="sng" dirty="0" smtClean="0">
                <a:solidFill>
                  <a:schemeClr val="bg1"/>
                </a:solidFill>
              </a:rPr>
              <a:t>Identify</a:t>
            </a:r>
            <a:r>
              <a:rPr lang="en-US" sz="2400" dirty="0" smtClean="0">
                <a:solidFill>
                  <a:schemeClr val="bg1"/>
                </a:solidFill>
              </a:rPr>
              <a:t> examples of departure</a:t>
            </a:r>
            <a:endParaRPr lang="en-US" sz="2400" dirty="0">
              <a:solidFill>
                <a:schemeClr val="bg1"/>
              </a:solidFill>
            </a:endParaRPr>
          </a:p>
        </p:txBody>
      </p:sp>
      <p:sp>
        <p:nvSpPr>
          <p:cNvPr id="2" name="Title 1" descr="Understand departures from the provisions of the Guide"/>
          <p:cNvSpPr>
            <a:spLocks noGrp="1"/>
          </p:cNvSpPr>
          <p:nvPr>
            <p:ph type="title"/>
          </p:nvPr>
        </p:nvSpPr>
        <p:spPr>
          <a:xfrm>
            <a:off x="623888" y="2975212"/>
            <a:ext cx="7886700" cy="1587264"/>
          </a:xfrm>
        </p:spPr>
        <p:txBody>
          <a:bodyPr/>
          <a:lstStyle/>
          <a:p>
            <a:r>
              <a:rPr lang="en-US" dirty="0" smtClean="0">
                <a:solidFill>
                  <a:schemeClr val="bg1"/>
                </a:solidFill>
              </a:rPr>
              <a:t>Understand departures from the provisions of </a:t>
            </a:r>
            <a:r>
              <a:rPr lang="en-US" dirty="0">
                <a:solidFill>
                  <a:schemeClr val="bg1"/>
                </a:solidFill>
              </a:rPr>
              <a:t>t</a:t>
            </a:r>
            <a:r>
              <a:rPr lang="en-US" dirty="0" smtClean="0">
                <a:solidFill>
                  <a:schemeClr val="bg1"/>
                </a:solidFill>
              </a:rPr>
              <a:t>he</a:t>
            </a:r>
            <a:r>
              <a:rPr lang="en-US" i="1" dirty="0" smtClean="0">
                <a:solidFill>
                  <a:schemeClr val="bg1"/>
                </a:solidFill>
              </a:rPr>
              <a:t> Guide</a:t>
            </a:r>
            <a:endParaRPr lang="en-US" dirty="0">
              <a:solidFill>
                <a:schemeClr val="bg1"/>
              </a:solidFill>
            </a:endParaRPr>
          </a:p>
        </p:txBody>
      </p:sp>
    </p:spTree>
    <p:extLst>
      <p:ext uri="{BB962C8B-B14F-4D97-AF65-F5344CB8AC3E}">
        <p14:creationId xmlns:p14="http://schemas.microsoft.com/office/powerpoint/2010/main" val="19982347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rt"/>
          <p:cNvPicPr>
            <a:picLocks noChangeAspect="1" noChangeArrowheads="1"/>
          </p:cNvPicPr>
          <p:nvPr/>
        </p:nvPicPr>
        <p:blipFill rotWithShape="1">
          <a:blip r:embed="rId3">
            <a:extLst>
              <a:ext uri="{28A0092B-C50C-407E-A947-70E740481C1C}">
                <a14:useLocalDpi xmlns:a14="http://schemas.microsoft.com/office/drawing/2010/main" val="0"/>
              </a:ext>
            </a:extLst>
          </a:blip>
          <a:srcRect t="8996" b="7807"/>
          <a:stretch/>
        </p:blipFill>
        <p:spPr bwMode="auto">
          <a:xfrm>
            <a:off x="10569" y="1136650"/>
            <a:ext cx="9133431" cy="56959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descr="&quot;ART&quot; painting" title="ART"/>
          <p:cNvSpPr/>
          <p:nvPr/>
        </p:nvSpPr>
        <p:spPr>
          <a:xfrm>
            <a:off x="0" y="1146412"/>
            <a:ext cx="9144000" cy="5717032"/>
          </a:xfrm>
          <a:prstGeom prst="rect">
            <a:avLst/>
          </a:prstGeom>
          <a:solidFill>
            <a:schemeClr val="bg1">
              <a:lumMod val="50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p:cNvSpPr>
            <a:spLocks noGrp="1"/>
          </p:cNvSpPr>
          <p:nvPr>
            <p:ph sz="half" idx="2"/>
          </p:nvPr>
        </p:nvSpPr>
        <p:spPr>
          <a:xfrm>
            <a:off x="0" y="5928848"/>
            <a:ext cx="9131474" cy="897838"/>
          </a:xfrm>
          <a:solidFill>
            <a:srgbClr val="F9F9F9">
              <a:alpha val="50000"/>
            </a:srgbClr>
          </a:solidFill>
        </p:spPr>
        <p:txBody>
          <a:bodyPr anchor="ctr">
            <a:normAutofit/>
          </a:bodyPr>
          <a:lstStyle/>
          <a:p>
            <a:pPr marL="0" indent="0" algn="ctr">
              <a:buNone/>
            </a:pPr>
            <a:r>
              <a:rPr lang="en-US" sz="2200" b="1" dirty="0"/>
              <a:t>Departures have consequences which may impact the animal positively or negatively. </a:t>
            </a:r>
          </a:p>
        </p:txBody>
      </p:sp>
      <p:sp>
        <p:nvSpPr>
          <p:cNvPr id="6" name="Content Placeholder 5"/>
          <p:cNvSpPr>
            <a:spLocks noGrp="1"/>
          </p:cNvSpPr>
          <p:nvPr>
            <p:ph sz="half" idx="1"/>
          </p:nvPr>
        </p:nvSpPr>
        <p:spPr>
          <a:xfrm>
            <a:off x="1" y="1825625"/>
            <a:ext cx="9154568" cy="3292065"/>
          </a:xfrm>
          <a:solidFill>
            <a:srgbClr val="F9F9F9">
              <a:alpha val="50000"/>
            </a:srgbClr>
          </a:solidFill>
        </p:spPr>
        <p:txBody>
          <a:bodyPr anchor="ctr">
            <a:normAutofit/>
          </a:bodyPr>
          <a:lstStyle/>
          <a:p>
            <a:pPr marL="112713" indent="0">
              <a:buNone/>
            </a:pPr>
            <a:r>
              <a:rPr lang="en-US" sz="2800" dirty="0"/>
              <a:t>Talk to your group: </a:t>
            </a:r>
            <a:br>
              <a:rPr lang="en-US" sz="2800" dirty="0"/>
            </a:br>
            <a:r>
              <a:rPr lang="en-US" sz="2800" dirty="0"/>
              <a:t/>
            </a:r>
            <a:br>
              <a:rPr lang="en-US" sz="2800" dirty="0"/>
            </a:br>
            <a:r>
              <a:rPr lang="en-US" sz="2800" dirty="0"/>
              <a:t>1. When you think of the word “departure,” what does that look like? Discuss as a group what a pictorial representation would look like. Use your flip chart to create a picture. (2 minutes)</a:t>
            </a:r>
            <a:br>
              <a:rPr lang="en-US" sz="2800" dirty="0"/>
            </a:br>
            <a:r>
              <a:rPr lang="en-US" sz="2800" dirty="0"/>
              <a:t/>
            </a:r>
            <a:br>
              <a:rPr lang="en-US" sz="2800" dirty="0"/>
            </a:br>
            <a:r>
              <a:rPr lang="en-US" sz="2800" dirty="0"/>
              <a:t>2. Share your art with the rest of us. (2 minutes)</a:t>
            </a:r>
          </a:p>
        </p:txBody>
      </p:sp>
      <p:sp>
        <p:nvSpPr>
          <p:cNvPr id="10" name="Title 9"/>
          <p:cNvSpPr>
            <a:spLocks noGrp="1"/>
          </p:cNvSpPr>
          <p:nvPr>
            <p:ph type="title"/>
          </p:nvPr>
        </p:nvSpPr>
        <p:spPr>
          <a:xfrm>
            <a:off x="0" y="0"/>
            <a:ext cx="9144000" cy="13255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Group Work: Pictogram</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8794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629150" y="2106869"/>
            <a:ext cx="3887391" cy="1188720"/>
          </a:xfrm>
          <a:ln>
            <a:solidFill>
              <a:schemeClr val="accent4">
                <a:lumMod val="75000"/>
              </a:schemeClr>
            </a:solidFill>
          </a:ln>
        </p:spPr>
        <p:txBody>
          <a:bodyPr anchor="ctr">
            <a:normAutofit/>
          </a:bodyPr>
          <a:lstStyle/>
          <a:p>
            <a:pPr marL="0" indent="0">
              <a:buNone/>
            </a:pPr>
            <a:r>
              <a:rPr lang="en-US" sz="2800" dirty="0"/>
              <a:t>Deviating from a “must” </a:t>
            </a:r>
            <a:r>
              <a:rPr lang="en-US" sz="2800" dirty="0" smtClean="0"/>
              <a:t>statement</a:t>
            </a:r>
            <a:endParaRPr lang="en-US" sz="2800" dirty="0"/>
          </a:p>
        </p:txBody>
      </p:sp>
      <p:sp>
        <p:nvSpPr>
          <p:cNvPr id="7" name="Content Placeholder 6"/>
          <p:cNvSpPr>
            <a:spLocks noGrp="1"/>
          </p:cNvSpPr>
          <p:nvPr>
            <p:ph sz="quarter" idx="13"/>
          </p:nvPr>
        </p:nvSpPr>
        <p:spPr>
          <a:xfrm>
            <a:off x="4629150" y="3390900"/>
            <a:ext cx="3887390" cy="1274885"/>
          </a:xfrm>
          <a:ln>
            <a:solidFill>
              <a:schemeClr val="accent4">
                <a:lumMod val="75000"/>
              </a:schemeClr>
            </a:solidFill>
          </a:ln>
        </p:spPr>
        <p:txBody>
          <a:bodyPr anchor="ctr">
            <a:normAutofit/>
          </a:bodyPr>
          <a:lstStyle/>
          <a:p>
            <a:pPr marL="0" indent="0">
              <a:buNone/>
            </a:pPr>
            <a:r>
              <a:rPr lang="en-US" sz="2800" dirty="0"/>
              <a:t>Deviating from a “should” statement</a:t>
            </a:r>
          </a:p>
        </p:txBody>
      </p:sp>
      <p:sp>
        <p:nvSpPr>
          <p:cNvPr id="8" name="Content Placeholder 7"/>
          <p:cNvSpPr>
            <a:spLocks noGrp="1"/>
          </p:cNvSpPr>
          <p:nvPr>
            <p:ph sz="quarter" idx="14"/>
          </p:nvPr>
        </p:nvSpPr>
        <p:spPr>
          <a:xfrm>
            <a:off x="2628900" y="5669280"/>
            <a:ext cx="5975838" cy="743243"/>
          </a:xfrm>
          <a:ln>
            <a:noFill/>
          </a:ln>
        </p:spPr>
        <p:txBody>
          <a:bodyPr anchor="ctr">
            <a:normAutofit/>
          </a:bodyPr>
          <a:lstStyle/>
          <a:p>
            <a:pPr marL="0" indent="0" algn="r">
              <a:buNone/>
            </a:pPr>
            <a:r>
              <a:rPr lang="en-US" sz="2800" b="1" i="1" dirty="0" smtClean="0">
                <a:solidFill>
                  <a:schemeClr val="accent2"/>
                </a:solidFill>
                <a:latin typeface="Century Gothic" panose="020B0502020202020204" pitchFamily="34" charset="0"/>
              </a:rPr>
              <a:t>…under certain circumstances</a:t>
            </a:r>
            <a:endParaRPr lang="en-US" sz="2800" b="1" i="1" dirty="0">
              <a:solidFill>
                <a:schemeClr val="accent2"/>
              </a:solidFill>
              <a:latin typeface="Century Gothic" panose="020B0502020202020204" pitchFamily="34" charset="0"/>
            </a:endParaRPr>
          </a:p>
        </p:txBody>
      </p:sp>
      <p:sp>
        <p:nvSpPr>
          <p:cNvPr id="9" name="Title 8"/>
          <p:cNvSpPr>
            <a:spLocks noGrp="1"/>
          </p:cNvSpPr>
          <p:nvPr>
            <p:ph type="title"/>
          </p:nvPr>
        </p:nvSpPr>
        <p:spPr>
          <a:xfrm>
            <a:off x="0" y="-3578"/>
            <a:ext cx="9144000" cy="13255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So…what’s a Departure?</a:t>
            </a:r>
            <a:endParaRPr lang="en-US" sz="4000" dirty="0">
              <a:latin typeface="Arial" panose="020B0604020202020204" pitchFamily="34" charset="0"/>
              <a:cs typeface="Arial" panose="020B0604020202020204" pitchFamily="34" charset="0"/>
            </a:endParaRPr>
          </a:p>
        </p:txBody>
      </p:sp>
      <p:pic>
        <p:nvPicPr>
          <p:cNvPr id="10" name="Picture 2" descr="Image of a road sign 2-way"/>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37419" y="2136369"/>
            <a:ext cx="3180788" cy="3180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32450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Image of a rabbit"/>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129" t="-2824" r="129" b="12399"/>
          <a:stretch/>
        </p:blipFill>
        <p:spPr>
          <a:xfrm>
            <a:off x="-53009" y="655618"/>
            <a:ext cx="9196619" cy="6211044"/>
          </a:xfrm>
          <a:prstGeom prst="rect">
            <a:avLst/>
          </a:prstGeom>
        </p:spPr>
      </p:pic>
      <p:sp>
        <p:nvSpPr>
          <p:cNvPr id="3" name="Content Placeholder 2"/>
          <p:cNvSpPr>
            <a:spLocks noGrp="1"/>
          </p:cNvSpPr>
          <p:nvPr>
            <p:ph sz="half" idx="1"/>
          </p:nvPr>
        </p:nvSpPr>
        <p:spPr>
          <a:xfrm>
            <a:off x="175364" y="1979113"/>
            <a:ext cx="5322836" cy="4422232"/>
          </a:xfrm>
          <a:solidFill>
            <a:schemeClr val="bg1">
              <a:lumMod val="85000"/>
            </a:schemeClr>
          </a:solidFill>
        </p:spPr>
        <p:txBody>
          <a:bodyPr anchor="ctr">
            <a:normAutofit/>
          </a:bodyPr>
          <a:lstStyle/>
          <a:p>
            <a:pPr marL="0" indent="0">
              <a:lnSpc>
                <a:spcPct val="100000"/>
              </a:lnSpc>
              <a:buNone/>
            </a:pPr>
            <a:r>
              <a:rPr lang="en-US" sz="2400" i="1" dirty="0"/>
              <a:t>From the Guide… </a:t>
            </a:r>
            <a:r>
              <a:rPr lang="en-US" sz="2400" dirty="0"/>
              <a:t>Provision of 10 to 15 fresh air changes per hour in animal housing rooms is an acceptable guideline to maintain </a:t>
            </a:r>
            <a:r>
              <a:rPr lang="en-US" sz="2400" dirty="0" err="1"/>
              <a:t>macroenvironmental</a:t>
            </a:r>
            <a:r>
              <a:rPr lang="en-US" sz="2400" dirty="0"/>
              <a:t> air quality (p. 46)</a:t>
            </a:r>
          </a:p>
          <a:p>
            <a:pPr marL="0" indent="0">
              <a:lnSpc>
                <a:spcPct val="100000"/>
              </a:lnSpc>
              <a:buNone/>
            </a:pPr>
            <a:endParaRPr lang="en-US" sz="2400" dirty="0"/>
          </a:p>
          <a:p>
            <a:pPr marL="0" indent="0">
              <a:lnSpc>
                <a:spcPct val="100000"/>
              </a:lnSpc>
              <a:buNone/>
            </a:pPr>
            <a:r>
              <a:rPr lang="en-US" sz="2400" dirty="0"/>
              <a:t>GEU has a rabbit room with six air changes per hour</a:t>
            </a:r>
          </a:p>
          <a:p>
            <a:pPr marL="0" indent="0">
              <a:lnSpc>
                <a:spcPct val="100000"/>
              </a:lnSpc>
              <a:buNone/>
            </a:pPr>
            <a:endParaRPr lang="en-US" sz="2400" dirty="0"/>
          </a:p>
          <a:p>
            <a:pPr marL="0" indent="0">
              <a:lnSpc>
                <a:spcPct val="100000"/>
              </a:lnSpc>
              <a:buNone/>
            </a:pPr>
            <a:r>
              <a:rPr lang="en-US" sz="2400" dirty="0"/>
              <a:t>Is this a departure from the</a:t>
            </a:r>
            <a:r>
              <a:rPr lang="en-US" sz="2400" i="1" dirty="0"/>
              <a:t> Guide</a:t>
            </a:r>
            <a:r>
              <a:rPr lang="en-US" sz="2400" dirty="0"/>
              <a:t>? </a:t>
            </a:r>
          </a:p>
        </p:txBody>
      </p:sp>
      <p:sp>
        <p:nvSpPr>
          <p:cNvPr id="5" name="Title 4"/>
          <p:cNvSpPr>
            <a:spLocks noGrp="1"/>
          </p:cNvSpPr>
          <p:nvPr>
            <p:ph type="title"/>
          </p:nvPr>
        </p:nvSpPr>
        <p:spPr>
          <a:xfrm>
            <a:off x="0" y="1713"/>
            <a:ext cx="9144000" cy="13255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What do you think?</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339730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think"/>
          <p:cNvPicPr>
            <a:picLocks noChangeAspect="1" noChangeArrowheads="1"/>
          </p:cNvPicPr>
          <p:nvPr/>
        </p:nvPicPr>
        <p:blipFill rotWithShape="1">
          <a:blip r:embed="rId3">
            <a:extLst>
              <a:ext uri="{28A0092B-C50C-407E-A947-70E740481C1C}">
                <a14:useLocalDpi xmlns:a14="http://schemas.microsoft.com/office/drawing/2010/main" val="0"/>
              </a:ext>
            </a:extLst>
          </a:blip>
          <a:srcRect b="5591"/>
          <a:stretch/>
        </p:blipFill>
        <p:spPr bwMode="auto">
          <a:xfrm>
            <a:off x="0" y="1154493"/>
            <a:ext cx="9144000" cy="578213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descr="Man thinking"/>
          <p:cNvSpPr/>
          <p:nvPr/>
        </p:nvSpPr>
        <p:spPr>
          <a:xfrm>
            <a:off x="2956" y="1169774"/>
            <a:ext cx="9144000" cy="5790215"/>
          </a:xfrm>
          <a:prstGeom prst="rect">
            <a:avLst/>
          </a:prstGeom>
          <a:solidFill>
            <a:schemeClr val="bg1">
              <a:lumMod val="50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7" descr="Arrow" title="Arrow"/>
          <p:cNvSpPr/>
          <p:nvPr/>
        </p:nvSpPr>
        <p:spPr>
          <a:xfrm>
            <a:off x="895040" y="6087345"/>
            <a:ext cx="3786389" cy="502276"/>
          </a:xfrm>
          <a:prstGeom prst="homePlat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75354" y="6032670"/>
            <a:ext cx="3706838" cy="646331"/>
          </a:xfrm>
          <a:prstGeom prst="rect">
            <a:avLst/>
          </a:prstGeom>
          <a:noFill/>
        </p:spPr>
        <p:txBody>
          <a:bodyPr wrap="square" rtlCol="0">
            <a:spAutoFit/>
          </a:bodyPr>
          <a:lstStyle/>
          <a:p>
            <a:r>
              <a:rPr lang="en-US" i="1" dirty="0" smtClean="0"/>
              <a:t>This flag indicates a page in reference materials.</a:t>
            </a:r>
            <a:endParaRPr lang="en-US" i="1" dirty="0"/>
          </a:p>
        </p:txBody>
      </p:sp>
      <p:sp>
        <p:nvSpPr>
          <p:cNvPr id="6" name="5-Point Star 5" descr="Red star"/>
          <p:cNvSpPr/>
          <p:nvPr/>
        </p:nvSpPr>
        <p:spPr>
          <a:xfrm>
            <a:off x="311852" y="5928258"/>
            <a:ext cx="638113" cy="66136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11852" y="1577009"/>
            <a:ext cx="4034680" cy="4093623"/>
          </a:xfrm>
          <a:solidFill>
            <a:schemeClr val="bg1">
              <a:lumMod val="85000"/>
            </a:schemeClr>
          </a:solidFill>
        </p:spPr>
        <p:txBody>
          <a:bodyPr anchor="ctr">
            <a:normAutofit/>
          </a:bodyPr>
          <a:lstStyle/>
          <a:p>
            <a:pPr algn="l"/>
            <a:r>
              <a:rPr lang="en-US" sz="2800" dirty="0"/>
              <a:t>Directions: using your colored cards, vote on the following statements when asked:</a:t>
            </a:r>
            <a:br>
              <a:rPr lang="en-US" sz="2800" dirty="0"/>
            </a:br>
            <a:r>
              <a:rPr lang="en-US" sz="2800" dirty="0"/>
              <a:t/>
            </a:r>
            <a:br>
              <a:rPr lang="en-US" sz="2800" dirty="0"/>
            </a:br>
            <a:r>
              <a:rPr lang="en-US" sz="2800" b="1" dirty="0">
                <a:solidFill>
                  <a:schemeClr val="accent6"/>
                </a:solidFill>
              </a:rPr>
              <a:t>Must = Blue</a:t>
            </a:r>
            <a:r>
              <a:rPr lang="en-US" sz="2800" b="1" dirty="0"/>
              <a:t/>
            </a:r>
            <a:br>
              <a:rPr lang="en-US" sz="2800" b="1" dirty="0"/>
            </a:br>
            <a:r>
              <a:rPr lang="en-US" sz="2800" b="1" dirty="0">
                <a:solidFill>
                  <a:schemeClr val="accent2"/>
                </a:solidFill>
              </a:rPr>
              <a:t>Should = Orange</a:t>
            </a:r>
            <a:r>
              <a:rPr lang="en-US" sz="2800" b="1" dirty="0"/>
              <a:t/>
            </a:r>
            <a:br>
              <a:rPr lang="en-US" sz="2800" b="1" dirty="0"/>
            </a:br>
            <a:r>
              <a:rPr lang="en-US" sz="2800" b="1" dirty="0">
                <a:solidFill>
                  <a:schemeClr val="accent4"/>
                </a:solidFill>
              </a:rPr>
              <a:t>May = Green</a:t>
            </a:r>
            <a:endParaRPr lang="en-US" sz="2800" dirty="0"/>
          </a:p>
        </p:txBody>
      </p:sp>
      <p:sp>
        <p:nvSpPr>
          <p:cNvPr id="11" name="Title 4"/>
          <p:cNvSpPr>
            <a:spLocks noGrp="1"/>
          </p:cNvSpPr>
          <p:nvPr>
            <p:ph type="ctrTitle"/>
          </p:nvPr>
        </p:nvSpPr>
        <p:spPr>
          <a:xfrm>
            <a:off x="0" y="1891"/>
            <a:ext cx="9144000" cy="127031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What do you think?</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0465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entagon 11" descr="Arrow" title="Arrow"/>
          <p:cNvSpPr/>
          <p:nvPr/>
        </p:nvSpPr>
        <p:spPr>
          <a:xfrm>
            <a:off x="315532" y="6272011"/>
            <a:ext cx="2665928" cy="502276"/>
          </a:xfrm>
          <a:prstGeom prst="homePlat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descr="Guide, pg 14"/>
          <p:cNvSpPr txBox="1"/>
          <p:nvPr/>
        </p:nvSpPr>
        <p:spPr>
          <a:xfrm>
            <a:off x="315532" y="6350982"/>
            <a:ext cx="5067837" cy="369332"/>
          </a:xfrm>
          <a:prstGeom prst="rect">
            <a:avLst/>
          </a:prstGeom>
          <a:noFill/>
        </p:spPr>
        <p:txBody>
          <a:bodyPr wrap="square" rtlCol="0">
            <a:spAutoFit/>
          </a:bodyPr>
          <a:lstStyle/>
          <a:p>
            <a:r>
              <a:rPr lang="en-US" i="1" dirty="0" smtClean="0"/>
              <a:t>From the Guide, page 14  </a:t>
            </a:r>
            <a:endParaRPr lang="en-US" i="1" dirty="0"/>
          </a:p>
        </p:txBody>
      </p:sp>
      <p:sp>
        <p:nvSpPr>
          <p:cNvPr id="10" name="Rectangle 9" descr="Must, Should, May"/>
          <p:cNvSpPr/>
          <p:nvPr/>
        </p:nvSpPr>
        <p:spPr>
          <a:xfrm>
            <a:off x="4333460" y="5339474"/>
            <a:ext cx="4572000" cy="1384995"/>
          </a:xfrm>
          <a:prstGeom prst="rect">
            <a:avLst/>
          </a:prstGeom>
        </p:spPr>
        <p:txBody>
          <a:bodyPr>
            <a:spAutoFit/>
          </a:bodyPr>
          <a:lstStyle/>
          <a:p>
            <a:pPr algn="r"/>
            <a:r>
              <a:rPr lang="en-US" sz="2800" b="1" dirty="0" smtClean="0">
                <a:solidFill>
                  <a:schemeClr val="accent6"/>
                </a:solidFill>
              </a:rPr>
              <a:t>Must = Blue</a:t>
            </a:r>
            <a:r>
              <a:rPr lang="en-US" sz="2800" b="1" dirty="0"/>
              <a:t/>
            </a:r>
            <a:br>
              <a:rPr lang="en-US" sz="2800" b="1" dirty="0"/>
            </a:br>
            <a:r>
              <a:rPr lang="en-US" sz="2800" b="1" dirty="0" smtClean="0">
                <a:solidFill>
                  <a:schemeClr val="accent2"/>
                </a:solidFill>
              </a:rPr>
              <a:t>Should = Orange</a:t>
            </a:r>
            <a:r>
              <a:rPr lang="en-US" sz="2800" b="1" dirty="0"/>
              <a:t/>
            </a:r>
            <a:br>
              <a:rPr lang="en-US" sz="2800" b="1" dirty="0"/>
            </a:br>
            <a:r>
              <a:rPr lang="en-US" sz="2800" b="1" dirty="0" smtClean="0">
                <a:solidFill>
                  <a:schemeClr val="accent4"/>
                </a:solidFill>
              </a:rPr>
              <a:t>May = Green</a:t>
            </a:r>
            <a:endParaRPr lang="en-US" sz="2800" b="1" dirty="0"/>
          </a:p>
        </p:txBody>
      </p:sp>
      <p:sp>
        <p:nvSpPr>
          <p:cNvPr id="6" name="Content Placeholder 5"/>
          <p:cNvSpPr>
            <a:spLocks noGrp="1"/>
          </p:cNvSpPr>
          <p:nvPr>
            <p:ph idx="1"/>
          </p:nvPr>
        </p:nvSpPr>
        <p:spPr>
          <a:xfrm>
            <a:off x="503582" y="1606614"/>
            <a:ext cx="8534399" cy="4524315"/>
          </a:xfrm>
          <a:noFill/>
        </p:spPr>
        <p:txBody>
          <a:bodyPr vert="horz" wrap="square" lIns="91440" tIns="45720" rIns="91440" bIns="45720" rtlCol="0" anchor="ctr">
            <a:spAutoFit/>
          </a:bodyPr>
          <a:lstStyle/>
          <a:p>
            <a:pPr marL="0" indent="0" defTabSz="457200">
              <a:spcBef>
                <a:spcPct val="0"/>
              </a:spcBef>
              <a:buNone/>
            </a:pPr>
            <a:r>
              <a:rPr lang="en-US" sz="3200" dirty="0">
                <a:ea typeface="+mj-ea"/>
              </a:rPr>
              <a:t>Institutional mission, programmatic goals, including the nature of animal use at the institution, and Program size will determine whether fulltime, part-time, or consultative veterinary services are needed. If a full-time veterinarian is not available on site, a consulting or part-time veterinarian __________ be available in visits at </a:t>
            </a:r>
            <a:r>
              <a:rPr lang="en-US" sz="3200" dirty="0" smtClean="0">
                <a:ea typeface="+mj-ea"/>
              </a:rPr>
              <a:t/>
            </a:r>
            <a:br>
              <a:rPr lang="en-US" sz="3200" dirty="0" smtClean="0">
                <a:ea typeface="+mj-ea"/>
              </a:rPr>
            </a:br>
            <a:r>
              <a:rPr lang="en-US" sz="3200" dirty="0" smtClean="0">
                <a:ea typeface="+mj-ea"/>
              </a:rPr>
              <a:t>intervals </a:t>
            </a:r>
            <a:r>
              <a:rPr lang="en-US" sz="3200" dirty="0">
                <a:ea typeface="+mj-ea"/>
              </a:rPr>
              <a:t>appropriate to </a:t>
            </a:r>
            <a:r>
              <a:rPr lang="en-US" sz="3200" dirty="0" smtClean="0">
                <a:ea typeface="+mj-ea"/>
              </a:rPr>
              <a:t/>
            </a:r>
            <a:br>
              <a:rPr lang="en-US" sz="3200" dirty="0" smtClean="0">
                <a:ea typeface="+mj-ea"/>
              </a:rPr>
            </a:br>
            <a:r>
              <a:rPr lang="en-US" sz="3200" dirty="0" smtClean="0">
                <a:ea typeface="+mj-ea"/>
              </a:rPr>
              <a:t>programmatic </a:t>
            </a:r>
            <a:r>
              <a:rPr lang="en-US" sz="3200" dirty="0">
                <a:ea typeface="+mj-ea"/>
              </a:rPr>
              <a:t>needs.</a:t>
            </a:r>
          </a:p>
        </p:txBody>
      </p:sp>
      <p:sp>
        <p:nvSpPr>
          <p:cNvPr id="9" name="Title 8"/>
          <p:cNvSpPr>
            <a:spLocks noGrp="1"/>
          </p:cNvSpPr>
          <p:nvPr>
            <p:ph type="title"/>
          </p:nvPr>
        </p:nvSpPr>
        <p:spPr>
          <a:xfrm>
            <a:off x="0" y="3"/>
            <a:ext cx="9144000" cy="1371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What do you think?</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85066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Wolfpack Brand">
      <a:dk1>
        <a:srgbClr val="000000"/>
      </a:dk1>
      <a:lt1>
        <a:srgbClr val="FFFFFF"/>
      </a:lt1>
      <a:dk2>
        <a:srgbClr val="990000"/>
      </a:dk2>
      <a:lt2>
        <a:srgbClr val="CCCCCC"/>
      </a:lt2>
      <a:accent1>
        <a:srgbClr val="CC0000"/>
      </a:accent1>
      <a:accent2>
        <a:srgbClr val="D14905"/>
      </a:accent2>
      <a:accent3>
        <a:srgbClr val="FDD726"/>
      </a:accent3>
      <a:accent4>
        <a:srgbClr val="7D8C1F"/>
      </a:accent4>
      <a:accent5>
        <a:srgbClr val="427E93"/>
      </a:accent5>
      <a:accent6>
        <a:srgbClr val="4156A1"/>
      </a:accent6>
      <a:hlink>
        <a:srgbClr val="4156A1"/>
      </a:hlink>
      <a:folHlink>
        <a:srgbClr val="7D8C1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4023</TotalTime>
  <Words>1399</Words>
  <Application>Microsoft Office PowerPoint</Application>
  <PresentationFormat>On-screen Show (4:3)</PresentationFormat>
  <Paragraphs>164</Paragraphs>
  <Slides>22</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Century Gothic</vt:lpstr>
      <vt:lpstr>Office Theme</vt:lpstr>
      <vt:lpstr>Departures from the Guide </vt:lpstr>
      <vt:lpstr>Goals</vt:lpstr>
      <vt:lpstr>Learning Objectives</vt:lpstr>
      <vt:lpstr>Understand departures from the provisions of the Guide</vt:lpstr>
      <vt:lpstr>Group Work: Pictogram</vt:lpstr>
      <vt:lpstr>So…what’s a Departure?</vt:lpstr>
      <vt:lpstr>What do you think?</vt:lpstr>
      <vt:lpstr>What do you think?</vt:lpstr>
      <vt:lpstr>What do you think?</vt:lpstr>
      <vt:lpstr>What do you think?</vt:lpstr>
      <vt:lpstr>What do you think?</vt:lpstr>
      <vt:lpstr>Don’t Forget!</vt:lpstr>
      <vt:lpstr>Other Terms</vt:lpstr>
      <vt:lpstr>Manage departures to ensure compliance</vt:lpstr>
      <vt:lpstr>Our Tool Today</vt:lpstr>
      <vt:lpstr>How do you use it?</vt:lpstr>
      <vt:lpstr>Group Work: Scenario</vt:lpstr>
      <vt:lpstr>Learning Objectives</vt:lpstr>
      <vt:lpstr>Resources and Additional Info</vt:lpstr>
      <vt:lpstr>Summative Assessment</vt:lpstr>
      <vt:lpstr>Summative Assessment - Scenario</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ICARE Training Module: Departures from the Guide</dc:title>
  <dc:subject>ICARE Training Module: Departures from the Guide</dc:subject>
  <dc:creator>ICARE Project</dc:creator>
  <cp:keywords>ICARE Training Module: Departures from the Guide</cp:keywords>
  <cp:lastModifiedBy>OLAW</cp:lastModifiedBy>
  <cp:revision>262</cp:revision>
  <cp:lastPrinted>2015-12-02T18:46:14Z</cp:lastPrinted>
  <dcterms:created xsi:type="dcterms:W3CDTF">2015-10-13T18:17:19Z</dcterms:created>
  <dcterms:modified xsi:type="dcterms:W3CDTF">2017-05-05T19:06:08Z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